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5"/>
  </p:notesMasterIdLst>
  <p:sldIdLst>
    <p:sldId id="282" r:id="rId2"/>
    <p:sldId id="257" r:id="rId3"/>
    <p:sldId id="258" r:id="rId4"/>
    <p:sldId id="307" r:id="rId5"/>
    <p:sldId id="259" r:id="rId6"/>
    <p:sldId id="347" r:id="rId7"/>
    <p:sldId id="309" r:id="rId8"/>
    <p:sldId id="361" r:id="rId9"/>
    <p:sldId id="373" r:id="rId10"/>
    <p:sldId id="374" r:id="rId11"/>
    <p:sldId id="375" r:id="rId12"/>
    <p:sldId id="377" r:id="rId13"/>
    <p:sldId id="378" r:id="rId14"/>
    <p:sldId id="332" r:id="rId15"/>
    <p:sldId id="333" r:id="rId16"/>
    <p:sldId id="334" r:id="rId17"/>
    <p:sldId id="379" r:id="rId18"/>
    <p:sldId id="446" r:id="rId19"/>
    <p:sldId id="546" r:id="rId20"/>
    <p:sldId id="547" r:id="rId21"/>
    <p:sldId id="335" r:id="rId22"/>
    <p:sldId id="336" r:id="rId23"/>
    <p:sldId id="391" r:id="rId24"/>
    <p:sldId id="497" r:id="rId25"/>
    <p:sldId id="341" r:id="rId26"/>
    <p:sldId id="426" r:id="rId27"/>
    <p:sldId id="427" r:id="rId28"/>
    <p:sldId id="428" r:id="rId29"/>
    <p:sldId id="429" r:id="rId30"/>
    <p:sldId id="425" r:id="rId31"/>
    <p:sldId id="410" r:id="rId32"/>
    <p:sldId id="411" r:id="rId33"/>
    <p:sldId id="412" r:id="rId34"/>
    <p:sldId id="413" r:id="rId35"/>
    <p:sldId id="414" r:id="rId36"/>
    <p:sldId id="415" r:id="rId37"/>
    <p:sldId id="409" r:id="rId38"/>
    <p:sldId id="392" r:id="rId39"/>
    <p:sldId id="424" r:id="rId40"/>
    <p:sldId id="471" r:id="rId41"/>
    <p:sldId id="482" r:id="rId42"/>
    <p:sldId id="484" r:id="rId43"/>
    <p:sldId id="526" r:id="rId44"/>
    <p:sldId id="536" r:id="rId45"/>
    <p:sldId id="537" r:id="rId46"/>
    <p:sldId id="346" r:id="rId47"/>
    <p:sldId id="472" r:id="rId48"/>
    <p:sldId id="473" r:id="rId49"/>
    <p:sldId id="474" r:id="rId50"/>
    <p:sldId id="496" r:id="rId51"/>
    <p:sldId id="279" r:id="rId52"/>
    <p:sldId id="476" r:id="rId53"/>
    <p:sldId id="360" r:id="rId54"/>
  </p:sldIdLst>
  <p:sldSz cx="9144000" cy="5143500" type="screen16x9"/>
  <p:notesSz cx="6858000" cy="9144000"/>
  <p:embeddedFontLst>
    <p:embeddedFont>
      <p:font typeface="Roboto" panose="02000000000000000000" pitchFamily="2" charset="0"/>
      <p:regular r:id="rId56"/>
      <p:bold r:id="rId57"/>
      <p:italic r:id="rId58"/>
      <p:boldItalic r:id="rId59"/>
    </p:embeddedFont>
    <p:embeddedFont>
      <p:font typeface="Roboto Black" panose="02000000000000000000" pitchFamily="2" charset="0"/>
      <p:bold r:id="rId60"/>
      <p:boldItalic r:id="rId61"/>
    </p:embeddedFont>
    <p:embeddedFont>
      <p:font typeface="Segoe UI" panose="020B0502040204020203"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706">
          <p15:clr>
            <a:srgbClr val="A4A3A4"/>
          </p15:clr>
        </p15:guide>
        <p15:guide id="2" pos="2827">
          <p15:clr>
            <a:srgbClr val="A4A3A4"/>
          </p15:clr>
        </p15:guide>
        <p15:guide id="3" pos="72">
          <p15:clr>
            <a:srgbClr val="A4A3A4"/>
          </p15:clr>
        </p15:guide>
        <p15:guide id="4" orient="horz" pos="3185">
          <p15:clr>
            <a:srgbClr val="A4A3A4"/>
          </p15:clr>
        </p15:guide>
        <p15:guide id="5" pos="5682">
          <p15:clr>
            <a:srgbClr val="A4A3A4"/>
          </p15:clr>
        </p15:guide>
        <p15:guide id="6" orient="horz" pos="89">
          <p15:clr>
            <a:srgbClr val="A4A3A4"/>
          </p15:clr>
        </p15:guide>
        <p15:guide id="7" pos="31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do"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9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14"/>
      </p:cViewPr>
      <p:guideLst>
        <p:guide orient="horz" pos="1706"/>
        <p:guide pos="2827"/>
        <p:guide pos="72"/>
        <p:guide orient="horz" pos="3185"/>
        <p:guide pos="5682"/>
        <p:guide orient="horz" pos="89"/>
        <p:guide pos="3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C3DDEC3-4410-4A7B-A08D-B4E398522276}" type="doc">
      <dgm:prSet loTypeId="urn:microsoft.com/office/officeart/2005/8/layout/hierarchy3#1" loCatId="hierarchy" qsTypeId="urn:microsoft.com/office/officeart/2005/8/quickstyle/simple1#1" qsCatId="simple" csTypeId="urn:microsoft.com/office/officeart/2005/8/colors/accent1_2#1" csCatId="accent1" phldr="0"/>
      <dgm:spPr/>
      <dgm:t>
        <a:bodyPr/>
        <a:lstStyle/>
        <a:p>
          <a:endParaRPr lang="en-US"/>
        </a:p>
      </dgm:t>
    </dgm:pt>
    <dgm:pt modelId="{F970B406-3137-445F-A047-960BE6F8F548}">
      <dgm:prSet phldrT="[Text]" phldr="0" custT="0"/>
      <dgm:spPr/>
      <dgm:t>
        <a:bodyPr vert="horz" wrap="square"/>
        <a:lstStyle/>
        <a:p>
          <a:pPr>
            <a:lnSpc>
              <a:spcPct val="100000"/>
            </a:lnSpc>
            <a:spcBef>
              <a:spcPct val="0"/>
            </a:spcBef>
            <a:spcAft>
              <a:spcPct val="35000"/>
            </a:spcAft>
          </a:pPr>
          <a:r>
            <a:rPr lang="en-US"/>
            <a:t>Rewrite URL</a:t>
          </a:r>
        </a:p>
      </dgm:t>
    </dgm:pt>
    <dgm:pt modelId="{DE9920FC-ADF2-43FC-8D66-AB16E15737FC}" type="parTrans" cxnId="{5737BA29-EAF2-403E-A23E-FA4EA1046543}">
      <dgm:prSet/>
      <dgm:spPr/>
      <dgm:t>
        <a:bodyPr/>
        <a:lstStyle/>
        <a:p>
          <a:endParaRPr lang="en-US"/>
        </a:p>
      </dgm:t>
    </dgm:pt>
    <dgm:pt modelId="{A6DBE21A-0230-45DE-A17E-9E9D78667511}" type="sibTrans" cxnId="{5737BA29-EAF2-403E-A23E-FA4EA1046543}">
      <dgm:prSet/>
      <dgm:spPr/>
      <dgm:t>
        <a:bodyPr/>
        <a:lstStyle/>
        <a:p>
          <a:endParaRPr lang="en-US"/>
        </a:p>
      </dgm:t>
    </dgm:pt>
    <dgm:pt modelId="{2199E590-A466-443A-B43D-5CA7DA30B3AC}">
      <dgm:prSet phldrT="[Text]" phldr="0" custT="0"/>
      <dgm:spPr/>
      <dgm:t>
        <a:bodyPr vert="horz" wrap="square"/>
        <a:lstStyle/>
        <a:p>
          <a:pPr>
            <a:lnSpc>
              <a:spcPct val="100000"/>
            </a:lnSpc>
            <a:spcBef>
              <a:spcPct val="0"/>
            </a:spcBef>
            <a:spcAft>
              <a:spcPct val="35000"/>
            </a:spcAft>
          </a:pPr>
          <a:r>
            <a:rPr lang="en-US"/>
            <a:t>Changes the current request's path internally</a:t>
          </a:r>
        </a:p>
      </dgm:t>
    </dgm:pt>
    <dgm:pt modelId="{0F1D7D4E-BD8E-43C1-8F99-ED496D7A9BB4}" type="parTrans" cxnId="{97B4A145-2BB2-44BC-9C43-9A10CE4A0CA8}">
      <dgm:prSet/>
      <dgm:spPr/>
      <dgm:t>
        <a:bodyPr/>
        <a:lstStyle/>
        <a:p>
          <a:endParaRPr lang="en-US"/>
        </a:p>
      </dgm:t>
    </dgm:pt>
    <dgm:pt modelId="{49BEF6ED-1342-41F0-807C-53E1906472B9}" type="sibTrans" cxnId="{97B4A145-2BB2-44BC-9C43-9A10CE4A0CA8}">
      <dgm:prSet/>
      <dgm:spPr/>
      <dgm:t>
        <a:bodyPr/>
        <a:lstStyle/>
        <a:p>
          <a:endParaRPr lang="en-US"/>
        </a:p>
      </dgm:t>
    </dgm:pt>
    <dgm:pt modelId="{6410EC4E-6AA5-4F68-930B-680495E49A0B}">
      <dgm:prSet phldrT="[Text]" phldr="0" custT="0"/>
      <dgm:spPr/>
      <dgm:t>
        <a:bodyPr vert="horz" wrap="square"/>
        <a:lstStyle/>
        <a:p>
          <a:pPr>
            <a:lnSpc>
              <a:spcPct val="100000"/>
            </a:lnSpc>
            <a:spcBef>
              <a:spcPct val="0"/>
            </a:spcBef>
            <a:spcAft>
              <a:spcPct val="35000"/>
            </a:spcAft>
          </a:pPr>
          <a:r>
            <a:rPr lang="en-US"/>
            <a:t>Continues processing the current request</a:t>
          </a:r>
        </a:p>
      </dgm:t>
    </dgm:pt>
    <dgm:pt modelId="{23807AB1-DC98-4728-B950-3E60934BA7E7}" type="parTrans" cxnId="{D1A1A3E2-5876-4D70-B990-4BA8640ECA90}">
      <dgm:prSet/>
      <dgm:spPr/>
      <dgm:t>
        <a:bodyPr/>
        <a:lstStyle/>
        <a:p>
          <a:endParaRPr lang="en-US"/>
        </a:p>
      </dgm:t>
    </dgm:pt>
    <dgm:pt modelId="{B19E9109-E222-453D-A601-BD15100C2B8F}" type="sibTrans" cxnId="{D1A1A3E2-5876-4D70-B990-4BA8640ECA90}">
      <dgm:prSet/>
      <dgm:spPr/>
      <dgm:t>
        <a:bodyPr/>
        <a:lstStyle/>
        <a:p>
          <a:endParaRPr lang="en-US"/>
        </a:p>
      </dgm:t>
    </dgm:pt>
    <dgm:pt modelId="{F91A91A5-7DCF-4117-A6DA-A4E18DA0D32E}">
      <dgm:prSet phldr="0" custT="0"/>
      <dgm:spPr/>
      <dgm:t>
        <a:bodyPr vert="horz" wrap="square"/>
        <a:lstStyle/>
        <a:p>
          <a:pPr>
            <a:lnSpc>
              <a:spcPct val="100000"/>
            </a:lnSpc>
            <a:spcBef>
              <a:spcPct val="0"/>
            </a:spcBef>
            <a:spcAft>
              <a:spcPct val="35000"/>
            </a:spcAft>
          </a:pPr>
          <a:r>
            <a:rPr lang="en-US"/>
            <a:t>Keep request information</a:t>
          </a:r>
        </a:p>
      </dgm:t>
    </dgm:pt>
    <dgm:pt modelId="{2C6A3134-0F4B-43B5-8A79-D36C944E39C3}" type="parTrans" cxnId="{13734ABC-DE66-4D83-8C32-A93B56EC56E7}">
      <dgm:prSet/>
      <dgm:spPr/>
    </dgm:pt>
    <dgm:pt modelId="{87B3C902-4826-444A-92AA-849EEBD18AD3}" type="sibTrans" cxnId="{13734ABC-DE66-4D83-8C32-A93B56EC56E7}">
      <dgm:prSet/>
      <dgm:spPr/>
    </dgm:pt>
    <dgm:pt modelId="{2BD23F0B-AD57-41DA-9B59-A5D06B06F93F}">
      <dgm:prSet phldr="0" custT="0"/>
      <dgm:spPr/>
      <dgm:t>
        <a:bodyPr vert="horz" wrap="square"/>
        <a:lstStyle/>
        <a:p>
          <a:pPr>
            <a:lnSpc>
              <a:spcPct val="100000"/>
            </a:lnSpc>
            <a:spcBef>
              <a:spcPct val="0"/>
            </a:spcBef>
            <a:spcAft>
              <a:spcPct val="35000"/>
            </a:spcAft>
          </a:pPr>
          <a:r>
            <a:rPr altLang="en-US"/>
            <a:t>context.Request.Path</a:t>
          </a:r>
        </a:p>
      </dgm:t>
    </dgm:pt>
    <dgm:pt modelId="{57ED0C40-283F-4AD5-BABE-B3F1AAD2D7A8}" type="parTrans" cxnId="{AB6449C6-E6DD-45D6-81D9-3E53FB5E5A6B}">
      <dgm:prSet/>
      <dgm:spPr/>
    </dgm:pt>
    <dgm:pt modelId="{3F8BCE3E-5580-4D56-929C-5D92A495940A}" type="sibTrans" cxnId="{AB6449C6-E6DD-45D6-81D9-3E53FB5E5A6B}">
      <dgm:prSet/>
      <dgm:spPr/>
    </dgm:pt>
    <dgm:pt modelId="{867279BA-BE37-4115-B52A-17E4F0F535FD}">
      <dgm:prSet phldrT="[Text]" phldr="0" custT="0"/>
      <dgm:spPr/>
      <dgm:t>
        <a:bodyPr vert="horz" wrap="square"/>
        <a:lstStyle/>
        <a:p>
          <a:pPr>
            <a:lnSpc>
              <a:spcPct val="100000"/>
            </a:lnSpc>
            <a:spcBef>
              <a:spcPct val="0"/>
            </a:spcBef>
            <a:spcAft>
              <a:spcPct val="35000"/>
            </a:spcAft>
          </a:pPr>
          <a:r>
            <a:rPr lang="en-US"/>
            <a:t>Redirect URL</a:t>
          </a:r>
        </a:p>
      </dgm:t>
    </dgm:pt>
    <dgm:pt modelId="{1A4FEF92-68C1-469B-A1A1-5D97CB9FBEDD}" type="parTrans" cxnId="{9F30BEFF-228F-4B32-A72D-66661C38FCEA}">
      <dgm:prSet/>
      <dgm:spPr/>
      <dgm:t>
        <a:bodyPr/>
        <a:lstStyle/>
        <a:p>
          <a:endParaRPr lang="en-US"/>
        </a:p>
      </dgm:t>
    </dgm:pt>
    <dgm:pt modelId="{0FC30822-F791-4477-9BA8-25504EBFECC7}" type="sibTrans" cxnId="{9F30BEFF-228F-4B32-A72D-66661C38FCEA}">
      <dgm:prSet/>
      <dgm:spPr/>
      <dgm:t>
        <a:bodyPr/>
        <a:lstStyle/>
        <a:p>
          <a:endParaRPr lang="en-US"/>
        </a:p>
      </dgm:t>
    </dgm:pt>
    <dgm:pt modelId="{849175CF-F593-437D-924E-CA0E96CBD1E1}">
      <dgm:prSet phldrT="[Text]" phldr="0" custT="0"/>
      <dgm:spPr/>
      <dgm:t>
        <a:bodyPr vert="horz" wrap="square"/>
        <a:lstStyle/>
        <a:p>
          <a:pPr>
            <a:lnSpc>
              <a:spcPct val="100000"/>
            </a:lnSpc>
            <a:spcBef>
              <a:spcPct val="0"/>
            </a:spcBef>
            <a:spcAft>
              <a:spcPct val="35000"/>
            </a:spcAft>
          </a:pPr>
          <a:r>
            <a:rPr lang="en-US"/>
            <a:t>Fire new request on the server</a:t>
          </a:r>
        </a:p>
      </dgm:t>
    </dgm:pt>
    <dgm:pt modelId="{57380257-9F95-43E2-B330-46970CC8990C}" type="parTrans" cxnId="{E99B0F8C-621A-4CE6-897A-E311AAD1972E}">
      <dgm:prSet/>
      <dgm:spPr/>
      <dgm:t>
        <a:bodyPr/>
        <a:lstStyle/>
        <a:p>
          <a:endParaRPr lang="en-US"/>
        </a:p>
      </dgm:t>
    </dgm:pt>
    <dgm:pt modelId="{6A3A148F-286C-48E5-8F1A-D937B12918BD}" type="sibTrans" cxnId="{E99B0F8C-621A-4CE6-897A-E311AAD1972E}">
      <dgm:prSet/>
      <dgm:spPr/>
      <dgm:t>
        <a:bodyPr/>
        <a:lstStyle/>
        <a:p>
          <a:endParaRPr lang="en-US"/>
        </a:p>
      </dgm:t>
    </dgm:pt>
    <dgm:pt modelId="{8C757F7A-BF47-479A-973F-2852BB847704}">
      <dgm:prSet phldrT="[Text]" phldr="0" custT="0"/>
      <dgm:spPr/>
      <dgm:t>
        <a:bodyPr vert="horz" wrap="square"/>
        <a:lstStyle/>
        <a:p>
          <a:pPr>
            <a:lnSpc>
              <a:spcPct val="100000"/>
            </a:lnSpc>
            <a:spcBef>
              <a:spcPct val="0"/>
            </a:spcBef>
            <a:spcAft>
              <a:spcPct val="35000"/>
            </a:spcAft>
          </a:pPr>
          <a:r>
            <a:rPr lang="en-US">
              <a:solidFill>
                <a:srgbClr val="FF0000"/>
              </a:solidFill>
            </a:rPr>
            <a:t>Terminate</a:t>
          </a:r>
          <a:r>
            <a:rPr lang="en-US"/>
            <a:t> the pipeline</a:t>
          </a:r>
        </a:p>
      </dgm:t>
    </dgm:pt>
    <dgm:pt modelId="{672BD303-3035-4BAD-BC56-6E34D1C63F93}" type="parTrans" cxnId="{17CA6E0C-ADC5-4ADB-B1BD-992E455C9429}">
      <dgm:prSet/>
      <dgm:spPr/>
      <dgm:t>
        <a:bodyPr/>
        <a:lstStyle/>
        <a:p>
          <a:endParaRPr lang="en-US"/>
        </a:p>
      </dgm:t>
    </dgm:pt>
    <dgm:pt modelId="{BB43DD45-D574-4499-816C-77E724CFB04C}" type="sibTrans" cxnId="{17CA6E0C-ADC5-4ADB-B1BD-992E455C9429}">
      <dgm:prSet/>
      <dgm:spPr/>
      <dgm:t>
        <a:bodyPr/>
        <a:lstStyle/>
        <a:p>
          <a:endParaRPr lang="en-US"/>
        </a:p>
      </dgm:t>
    </dgm:pt>
    <dgm:pt modelId="{CBABF13C-F64E-44EE-9A2E-FB1F817DB62A}">
      <dgm:prSet phldr="0" custT="0"/>
      <dgm:spPr/>
      <dgm:t>
        <a:bodyPr vert="horz" wrap="square"/>
        <a:lstStyle/>
        <a:p>
          <a:pPr>
            <a:lnSpc>
              <a:spcPct val="100000"/>
            </a:lnSpc>
            <a:spcBef>
              <a:spcPct val="0"/>
            </a:spcBef>
            <a:spcAft>
              <a:spcPct val="35000"/>
            </a:spcAft>
          </a:pPr>
          <a:r>
            <a:rPr lang="en-US"/>
            <a:t>Reissued to </a:t>
          </a:r>
          <a:r>
            <a:rPr lang="en-US">
              <a:solidFill>
                <a:srgbClr val="FF0000"/>
              </a:solidFill>
            </a:rPr>
            <a:t>GET</a:t>
          </a:r>
        </a:p>
      </dgm:t>
    </dgm:pt>
    <dgm:pt modelId="{C7515AE7-8069-414E-9F64-A7B832EACC55}" type="parTrans" cxnId="{5A0DD0DF-9B01-4570-9A4C-0149BBDE0A32}">
      <dgm:prSet/>
      <dgm:spPr/>
    </dgm:pt>
    <dgm:pt modelId="{57471864-EA2A-43B9-A792-D54563E4CEEA}" type="sibTrans" cxnId="{5A0DD0DF-9B01-4570-9A4C-0149BBDE0A32}">
      <dgm:prSet/>
      <dgm:spPr/>
    </dgm:pt>
    <dgm:pt modelId="{F73C42E7-15EF-4A2D-BC34-30A79D8D142B}">
      <dgm:prSet phldr="0" custT="0"/>
      <dgm:spPr/>
      <dgm:t>
        <a:bodyPr vert="horz" wrap="square"/>
        <a:lstStyle/>
        <a:p>
          <a:pPr>
            <a:lnSpc>
              <a:spcPct val="100000"/>
            </a:lnSpc>
            <a:spcBef>
              <a:spcPct val="0"/>
            </a:spcBef>
            <a:spcAft>
              <a:spcPct val="35000"/>
            </a:spcAft>
          </a:pPr>
          <a:r>
            <a:rPr altLang="en-US"/>
            <a:t>context.Response.Redirect()</a:t>
          </a:r>
        </a:p>
      </dgm:t>
    </dgm:pt>
    <dgm:pt modelId="{0912F33B-AC1B-489E-B267-6E3C688C8C18}" type="parTrans" cxnId="{8ADB6EB6-7117-4CC3-933F-42FDC292F60C}">
      <dgm:prSet/>
      <dgm:spPr/>
    </dgm:pt>
    <dgm:pt modelId="{CD17AAC9-BC15-45F1-B68D-42B36FA9B093}" type="sibTrans" cxnId="{8ADB6EB6-7117-4CC3-933F-42FDC292F60C}">
      <dgm:prSet/>
      <dgm:spPr/>
    </dgm:pt>
    <dgm:pt modelId="{BA99965A-2D40-4D79-8990-EDFF24C85EE8}" type="pres">
      <dgm:prSet presAssocID="{8C3DDEC3-4410-4A7B-A08D-B4E398522276}" presName="diagram" presStyleCnt="0">
        <dgm:presLayoutVars>
          <dgm:chPref val="1"/>
          <dgm:dir/>
          <dgm:animOne val="branch"/>
          <dgm:animLvl val="lvl"/>
          <dgm:resizeHandles/>
        </dgm:presLayoutVars>
      </dgm:prSet>
      <dgm:spPr/>
    </dgm:pt>
    <dgm:pt modelId="{687F4677-56D9-46C1-8D8A-E79069C61FEF}" type="pres">
      <dgm:prSet presAssocID="{F970B406-3137-445F-A047-960BE6F8F548}" presName="root" presStyleCnt="0"/>
      <dgm:spPr/>
    </dgm:pt>
    <dgm:pt modelId="{A0242BD7-40EC-4B30-A4E6-F6CADB9C4AF7}" type="pres">
      <dgm:prSet presAssocID="{F970B406-3137-445F-A047-960BE6F8F548}" presName="rootComposite" presStyleCnt="0"/>
      <dgm:spPr/>
    </dgm:pt>
    <dgm:pt modelId="{F7165120-5FFC-451F-A676-9DCAA5026EF0}" type="pres">
      <dgm:prSet presAssocID="{F970B406-3137-445F-A047-960BE6F8F548}" presName="rootText" presStyleLbl="node1" presStyleIdx="0" presStyleCnt="2" custScaleX="147764"/>
      <dgm:spPr/>
    </dgm:pt>
    <dgm:pt modelId="{76A4EA41-4C04-4672-9E66-C332C13D0A8A}" type="pres">
      <dgm:prSet presAssocID="{F970B406-3137-445F-A047-960BE6F8F548}" presName="rootConnector" presStyleLbl="node1" presStyleIdx="0" presStyleCnt="2"/>
      <dgm:spPr/>
    </dgm:pt>
    <dgm:pt modelId="{F8EA77B5-FD36-4D9F-8881-E02597338EBD}" type="pres">
      <dgm:prSet presAssocID="{F970B406-3137-445F-A047-960BE6F8F548}" presName="childShape" presStyleCnt="0"/>
      <dgm:spPr/>
    </dgm:pt>
    <dgm:pt modelId="{A8F86FA2-285E-4466-A13D-4ECC369B5275}" type="pres">
      <dgm:prSet presAssocID="{0F1D7D4E-BD8E-43C1-8F99-ED496D7A9BB4}" presName="Name13" presStyleLbl="parChTrans1D2" presStyleIdx="0" presStyleCnt="8"/>
      <dgm:spPr/>
    </dgm:pt>
    <dgm:pt modelId="{8402CCB8-5F3F-4B37-9533-2CEF8B977F02}" type="pres">
      <dgm:prSet presAssocID="{2199E590-A466-443A-B43D-5CA7DA30B3AC}" presName="childText" presStyleLbl="bgAcc1" presStyleIdx="0" presStyleCnt="8" custScaleX="217431" custScaleY="82640">
        <dgm:presLayoutVars>
          <dgm:bulletEnabled val="1"/>
        </dgm:presLayoutVars>
      </dgm:prSet>
      <dgm:spPr/>
    </dgm:pt>
    <dgm:pt modelId="{6FC5009F-DE3F-4EA7-8B97-755BF90691C6}" type="pres">
      <dgm:prSet presAssocID="{23807AB1-DC98-4728-B950-3E60934BA7E7}" presName="Name13" presStyleLbl="parChTrans1D2" presStyleIdx="1" presStyleCnt="8"/>
      <dgm:spPr/>
    </dgm:pt>
    <dgm:pt modelId="{8ED2A45B-0F28-4738-BACC-E7567F498BC0}" type="pres">
      <dgm:prSet presAssocID="{6410EC4E-6AA5-4F68-930B-680495E49A0B}" presName="childText" presStyleLbl="bgAcc1" presStyleIdx="1" presStyleCnt="8" custScaleX="218597">
        <dgm:presLayoutVars>
          <dgm:bulletEnabled val="1"/>
        </dgm:presLayoutVars>
      </dgm:prSet>
      <dgm:spPr/>
    </dgm:pt>
    <dgm:pt modelId="{61335832-BD70-4ABB-90FD-EBA4895C01A7}" type="pres">
      <dgm:prSet presAssocID="{2C6A3134-0F4B-43B5-8A79-D36C944E39C3}" presName="Name13" presStyleLbl="parChTrans1D2" presStyleIdx="2" presStyleCnt="8"/>
      <dgm:spPr/>
    </dgm:pt>
    <dgm:pt modelId="{90F1990A-4499-49E2-97DD-188F0576625E}" type="pres">
      <dgm:prSet presAssocID="{F91A91A5-7DCF-4117-A6DA-A4E18DA0D32E}" presName="childText" presStyleLbl="bgAcc1" presStyleIdx="2" presStyleCnt="8" custScaleX="220066" custScaleY="61868">
        <dgm:presLayoutVars>
          <dgm:bulletEnabled val="1"/>
        </dgm:presLayoutVars>
      </dgm:prSet>
      <dgm:spPr/>
    </dgm:pt>
    <dgm:pt modelId="{963E3014-B6B6-4CBC-8F2E-DF31F17CCEDA}" type="pres">
      <dgm:prSet presAssocID="{57ED0C40-283F-4AD5-BABE-B3F1AAD2D7A8}" presName="Name13" presStyleLbl="parChTrans1D2" presStyleIdx="3" presStyleCnt="8"/>
      <dgm:spPr/>
    </dgm:pt>
    <dgm:pt modelId="{DC4913F4-9749-4A79-A14B-C4F80E7C6F2A}" type="pres">
      <dgm:prSet presAssocID="{2BD23F0B-AD57-41DA-9B59-A5D06B06F93F}" presName="childText" presStyleLbl="bgAcc1" presStyleIdx="3" presStyleCnt="8" custScaleX="217421" custScaleY="51060">
        <dgm:presLayoutVars>
          <dgm:bulletEnabled val="1"/>
        </dgm:presLayoutVars>
      </dgm:prSet>
      <dgm:spPr/>
    </dgm:pt>
    <dgm:pt modelId="{3172787D-DB04-43ED-8026-C65F67B371C2}" type="pres">
      <dgm:prSet presAssocID="{867279BA-BE37-4115-B52A-17E4F0F535FD}" presName="root" presStyleCnt="0"/>
      <dgm:spPr/>
    </dgm:pt>
    <dgm:pt modelId="{5E7B529B-3791-4C92-8A8D-42B5FE64B1B8}" type="pres">
      <dgm:prSet presAssocID="{867279BA-BE37-4115-B52A-17E4F0F535FD}" presName="rootComposite" presStyleCnt="0"/>
      <dgm:spPr/>
    </dgm:pt>
    <dgm:pt modelId="{E3FF03EB-8647-4636-BC5C-E9BEC6C29553}" type="pres">
      <dgm:prSet presAssocID="{867279BA-BE37-4115-B52A-17E4F0F535FD}" presName="rootText" presStyleLbl="node1" presStyleIdx="1" presStyleCnt="2" custScaleX="157665"/>
      <dgm:spPr/>
    </dgm:pt>
    <dgm:pt modelId="{020E4746-3A8C-42B4-AC17-0FB7CA4B2811}" type="pres">
      <dgm:prSet presAssocID="{867279BA-BE37-4115-B52A-17E4F0F535FD}" presName="rootConnector" presStyleLbl="node1" presStyleIdx="1" presStyleCnt="2"/>
      <dgm:spPr/>
    </dgm:pt>
    <dgm:pt modelId="{A994A7C3-AEF7-4426-B7EF-877C67834B7F}" type="pres">
      <dgm:prSet presAssocID="{867279BA-BE37-4115-B52A-17E4F0F535FD}" presName="childShape" presStyleCnt="0"/>
      <dgm:spPr/>
    </dgm:pt>
    <dgm:pt modelId="{3F5EB287-4C34-456C-B985-2B774B3D9EF1}" type="pres">
      <dgm:prSet presAssocID="{57380257-9F95-43E2-B330-46970CC8990C}" presName="Name13" presStyleLbl="parChTrans1D2" presStyleIdx="4" presStyleCnt="8"/>
      <dgm:spPr/>
    </dgm:pt>
    <dgm:pt modelId="{A9454E12-1A81-4CCD-AB01-CC69284C8769}" type="pres">
      <dgm:prSet presAssocID="{849175CF-F593-437D-924E-CA0E96CBD1E1}" presName="childText" presStyleLbl="bgAcc1" presStyleIdx="4" presStyleCnt="8" custScaleX="219610" custScaleY="86119">
        <dgm:presLayoutVars>
          <dgm:bulletEnabled val="1"/>
        </dgm:presLayoutVars>
      </dgm:prSet>
      <dgm:spPr/>
    </dgm:pt>
    <dgm:pt modelId="{56903B70-44BE-4DEE-B3D8-8D6F309E69EE}" type="pres">
      <dgm:prSet presAssocID="{672BD303-3035-4BAD-BC56-6E34D1C63F93}" presName="Name13" presStyleLbl="parChTrans1D2" presStyleIdx="5" presStyleCnt="8"/>
      <dgm:spPr/>
    </dgm:pt>
    <dgm:pt modelId="{CD3CDA12-D3B0-45EC-A723-612A0493B711}" type="pres">
      <dgm:prSet presAssocID="{8C757F7A-BF47-479A-973F-2852BB847704}" presName="childText" presStyleLbl="bgAcc1" presStyleIdx="5" presStyleCnt="8" custScaleX="222746" custScaleY="104514" custLinFactNeighborX="553" custLinFactNeighborY="-4704">
        <dgm:presLayoutVars>
          <dgm:bulletEnabled val="1"/>
        </dgm:presLayoutVars>
      </dgm:prSet>
      <dgm:spPr/>
    </dgm:pt>
    <dgm:pt modelId="{CCE54C27-ECB4-490B-8E13-704B360B497E}" type="pres">
      <dgm:prSet presAssocID="{C7515AE7-8069-414E-9F64-A7B832EACC55}" presName="Name13" presStyleLbl="parChTrans1D2" presStyleIdx="6" presStyleCnt="8"/>
      <dgm:spPr/>
    </dgm:pt>
    <dgm:pt modelId="{610A112E-47F3-477F-B8A0-D3A0E86F431A}" type="pres">
      <dgm:prSet presAssocID="{CBABF13C-F64E-44EE-9A2E-FB1F817DB62A}" presName="childText" presStyleLbl="bgAcc1" presStyleIdx="6" presStyleCnt="8" custScaleX="225242" custScaleY="58620" custLinFactNeighborX="-38" custLinFactNeighborY="-6457">
        <dgm:presLayoutVars>
          <dgm:bulletEnabled val="1"/>
        </dgm:presLayoutVars>
      </dgm:prSet>
      <dgm:spPr/>
    </dgm:pt>
    <dgm:pt modelId="{C9119507-BB9C-41BE-A819-6A161C789337}" type="pres">
      <dgm:prSet presAssocID="{0912F33B-AC1B-489E-B267-6E3C688C8C18}" presName="Name13" presStyleLbl="parChTrans1D2" presStyleIdx="7" presStyleCnt="8"/>
      <dgm:spPr/>
    </dgm:pt>
    <dgm:pt modelId="{7139CC33-F86E-45AB-A3D8-DB8A993CC857}" type="pres">
      <dgm:prSet presAssocID="{F73C42E7-15EF-4A2D-BC34-30A79D8D142B}" presName="childText" presStyleLbl="bgAcc1" presStyleIdx="7" presStyleCnt="8" custScaleX="224580" custScaleY="52779" custLinFactNeighborX="-1835" custLinFactNeighborY="-5966">
        <dgm:presLayoutVars>
          <dgm:bulletEnabled val="1"/>
        </dgm:presLayoutVars>
      </dgm:prSet>
      <dgm:spPr/>
    </dgm:pt>
  </dgm:ptLst>
  <dgm:cxnLst>
    <dgm:cxn modelId="{17CA6E0C-ADC5-4ADB-B1BD-992E455C9429}" srcId="{867279BA-BE37-4115-B52A-17E4F0F535FD}" destId="{8C757F7A-BF47-479A-973F-2852BB847704}" srcOrd="1" destOrd="0" parTransId="{672BD303-3035-4BAD-BC56-6E34D1C63F93}" sibTransId="{BB43DD45-D574-4499-816C-77E724CFB04C}"/>
    <dgm:cxn modelId="{A7C5E013-D29C-480F-9BC5-1A8E5A29F30C}" type="presOf" srcId="{0912F33B-AC1B-489E-B267-6E3C688C8C18}" destId="{C9119507-BB9C-41BE-A819-6A161C789337}" srcOrd="0" destOrd="0" presId="urn:microsoft.com/office/officeart/2005/8/layout/hierarchy3#1"/>
    <dgm:cxn modelId="{DB2E9D17-F102-45A1-9E91-2DA488659C82}" type="presOf" srcId="{57ED0C40-283F-4AD5-BABE-B3F1AAD2D7A8}" destId="{963E3014-B6B6-4CBC-8F2E-DF31F17CCEDA}" srcOrd="0" destOrd="0" presId="urn:microsoft.com/office/officeart/2005/8/layout/hierarchy3#1"/>
    <dgm:cxn modelId="{B8A5D326-CC42-45E1-B22D-2250AE6EDC64}" type="presOf" srcId="{0F1D7D4E-BD8E-43C1-8F99-ED496D7A9BB4}" destId="{A8F86FA2-285E-4466-A13D-4ECC369B5275}" srcOrd="0" destOrd="0" presId="urn:microsoft.com/office/officeart/2005/8/layout/hierarchy3#1"/>
    <dgm:cxn modelId="{E9B19A29-0666-4983-8F55-2058E16E4448}" type="presOf" srcId="{CBABF13C-F64E-44EE-9A2E-FB1F817DB62A}" destId="{610A112E-47F3-477F-B8A0-D3A0E86F431A}" srcOrd="0" destOrd="0" presId="urn:microsoft.com/office/officeart/2005/8/layout/hierarchy3#1"/>
    <dgm:cxn modelId="{5737BA29-EAF2-403E-A23E-FA4EA1046543}" srcId="{8C3DDEC3-4410-4A7B-A08D-B4E398522276}" destId="{F970B406-3137-445F-A047-960BE6F8F548}" srcOrd="0" destOrd="0" parTransId="{DE9920FC-ADF2-43FC-8D66-AB16E15737FC}" sibTransId="{A6DBE21A-0230-45DE-A17E-9E9D78667511}"/>
    <dgm:cxn modelId="{B463BF40-ADF5-4F8D-8D96-CA757318CA01}" type="presOf" srcId="{6410EC4E-6AA5-4F68-930B-680495E49A0B}" destId="{8ED2A45B-0F28-4738-BACC-E7567F498BC0}" srcOrd="0" destOrd="0" presId="urn:microsoft.com/office/officeart/2005/8/layout/hierarchy3#1"/>
    <dgm:cxn modelId="{B7864845-E6D3-425E-AC55-0A85A55AEB54}" type="presOf" srcId="{F73C42E7-15EF-4A2D-BC34-30A79D8D142B}" destId="{7139CC33-F86E-45AB-A3D8-DB8A993CC857}" srcOrd="0" destOrd="0" presId="urn:microsoft.com/office/officeart/2005/8/layout/hierarchy3#1"/>
    <dgm:cxn modelId="{58D09765-6F94-4274-9259-53DA62C5BAEA}" type="presOf" srcId="{C7515AE7-8069-414E-9F64-A7B832EACC55}" destId="{CCE54C27-ECB4-490B-8E13-704B360B497E}" srcOrd="0" destOrd="0" presId="urn:microsoft.com/office/officeart/2005/8/layout/hierarchy3#1"/>
    <dgm:cxn modelId="{97B4A145-2BB2-44BC-9C43-9A10CE4A0CA8}" srcId="{F970B406-3137-445F-A047-960BE6F8F548}" destId="{2199E590-A466-443A-B43D-5CA7DA30B3AC}" srcOrd="0" destOrd="0" parTransId="{0F1D7D4E-BD8E-43C1-8F99-ED496D7A9BB4}" sibTransId="{49BEF6ED-1342-41F0-807C-53E1906472B9}"/>
    <dgm:cxn modelId="{D890FD49-6B33-4EAA-9C08-10585C4D8A78}" type="presOf" srcId="{2C6A3134-0F4B-43B5-8A79-D36C944E39C3}" destId="{61335832-BD70-4ABB-90FD-EBA4895C01A7}" srcOrd="0" destOrd="0" presId="urn:microsoft.com/office/officeart/2005/8/layout/hierarchy3#1"/>
    <dgm:cxn modelId="{F721B070-FC82-4662-8C11-557CF5306C88}" type="presOf" srcId="{8C3DDEC3-4410-4A7B-A08D-B4E398522276}" destId="{BA99965A-2D40-4D79-8990-EDFF24C85EE8}" srcOrd="0" destOrd="0" presId="urn:microsoft.com/office/officeart/2005/8/layout/hierarchy3#1"/>
    <dgm:cxn modelId="{097C8256-AE1D-4196-8BCA-FD5F07E297BA}" type="presOf" srcId="{2BD23F0B-AD57-41DA-9B59-A5D06B06F93F}" destId="{DC4913F4-9749-4A79-A14B-C4F80E7C6F2A}" srcOrd="0" destOrd="0" presId="urn:microsoft.com/office/officeart/2005/8/layout/hierarchy3#1"/>
    <dgm:cxn modelId="{AEF3B983-3C4F-4759-A75F-E2366CD1D706}" type="presOf" srcId="{849175CF-F593-437D-924E-CA0E96CBD1E1}" destId="{A9454E12-1A81-4CCD-AB01-CC69284C8769}" srcOrd="0" destOrd="0" presId="urn:microsoft.com/office/officeart/2005/8/layout/hierarchy3#1"/>
    <dgm:cxn modelId="{9357F488-E902-4A3D-BBBE-FC37149B15C1}" type="presOf" srcId="{F970B406-3137-445F-A047-960BE6F8F548}" destId="{A0242BD7-40EC-4B30-A4E6-F6CADB9C4AF7}" srcOrd="0" destOrd="0" presId="urn:microsoft.com/office/officeart/2005/8/layout/hierarchy3#1"/>
    <dgm:cxn modelId="{E99B0F8C-621A-4CE6-897A-E311AAD1972E}" srcId="{867279BA-BE37-4115-B52A-17E4F0F535FD}" destId="{849175CF-F593-437D-924E-CA0E96CBD1E1}" srcOrd="0" destOrd="0" parTransId="{57380257-9F95-43E2-B330-46970CC8990C}" sibTransId="{6A3A148F-286C-48E5-8F1A-D937B12918BD}"/>
    <dgm:cxn modelId="{8CD9ED8C-8255-43A1-9406-E4684B9CD0C8}" type="presOf" srcId="{8C757F7A-BF47-479A-973F-2852BB847704}" destId="{CD3CDA12-D3B0-45EC-A723-612A0493B711}" srcOrd="0" destOrd="0" presId="urn:microsoft.com/office/officeart/2005/8/layout/hierarchy3#1"/>
    <dgm:cxn modelId="{F86E959E-2BB3-424C-BDD4-28443D51D1CD}" type="presOf" srcId="{F970B406-3137-445F-A047-960BE6F8F548}" destId="{76A4EA41-4C04-4672-9E66-C332C13D0A8A}" srcOrd="2" destOrd="0" presId="urn:microsoft.com/office/officeart/2005/8/layout/hierarchy3#1"/>
    <dgm:cxn modelId="{F24EC4A2-3820-410C-8D0F-1F218A9A0BED}" type="presOf" srcId="{672BD303-3035-4BAD-BC56-6E34D1C63F93}" destId="{56903B70-44BE-4DEE-B3D8-8D6F309E69EE}" srcOrd="0" destOrd="0" presId="urn:microsoft.com/office/officeart/2005/8/layout/hierarchy3#1"/>
    <dgm:cxn modelId="{10FCA2A7-0752-417E-949B-512416EFB817}" type="presOf" srcId="{F91A91A5-7DCF-4117-A6DA-A4E18DA0D32E}" destId="{90F1990A-4499-49E2-97DD-188F0576625E}" srcOrd="0" destOrd="0" presId="urn:microsoft.com/office/officeart/2005/8/layout/hierarchy3#1"/>
    <dgm:cxn modelId="{6C4FF6A9-770C-43B8-96BB-6C9DF61DC6B8}" type="presOf" srcId="{2199E590-A466-443A-B43D-5CA7DA30B3AC}" destId="{8402CCB8-5F3F-4B37-9533-2CEF8B977F02}" srcOrd="0" destOrd="0" presId="urn:microsoft.com/office/officeart/2005/8/layout/hierarchy3#1"/>
    <dgm:cxn modelId="{03993FAB-B512-4E99-BC79-B02F27C6471B}" type="presOf" srcId="{867279BA-BE37-4115-B52A-17E4F0F535FD}" destId="{E3FF03EB-8647-4636-BC5C-E9BEC6C29553}" srcOrd="1" destOrd="0" presId="urn:microsoft.com/office/officeart/2005/8/layout/hierarchy3#1"/>
    <dgm:cxn modelId="{5C683DB1-17BE-4D01-853E-CFF39561D4A5}" type="presOf" srcId="{23807AB1-DC98-4728-B950-3E60934BA7E7}" destId="{6FC5009F-DE3F-4EA7-8B97-755BF90691C6}" srcOrd="0" destOrd="0" presId="urn:microsoft.com/office/officeart/2005/8/layout/hierarchy3#1"/>
    <dgm:cxn modelId="{8ADB6EB6-7117-4CC3-933F-42FDC292F60C}" srcId="{867279BA-BE37-4115-B52A-17E4F0F535FD}" destId="{F73C42E7-15EF-4A2D-BC34-30A79D8D142B}" srcOrd="3" destOrd="0" parTransId="{0912F33B-AC1B-489E-B267-6E3C688C8C18}" sibTransId="{CD17AAC9-BC15-45F1-B68D-42B36FA9B093}"/>
    <dgm:cxn modelId="{13734ABC-DE66-4D83-8C32-A93B56EC56E7}" srcId="{F970B406-3137-445F-A047-960BE6F8F548}" destId="{F91A91A5-7DCF-4117-A6DA-A4E18DA0D32E}" srcOrd="2" destOrd="0" parTransId="{2C6A3134-0F4B-43B5-8A79-D36C944E39C3}" sibTransId="{87B3C902-4826-444A-92AA-849EEBD18AD3}"/>
    <dgm:cxn modelId="{DEE237BD-DBF9-4B86-9ADE-CFB95B0B1776}" type="presOf" srcId="{867279BA-BE37-4115-B52A-17E4F0F535FD}" destId="{5E7B529B-3791-4C92-8A8D-42B5FE64B1B8}" srcOrd="0" destOrd="0" presId="urn:microsoft.com/office/officeart/2005/8/layout/hierarchy3#1"/>
    <dgm:cxn modelId="{7F721CC4-2A3F-408D-9B9F-80F3FE4B3FEA}" type="presOf" srcId="{867279BA-BE37-4115-B52A-17E4F0F535FD}" destId="{020E4746-3A8C-42B4-AC17-0FB7CA4B2811}" srcOrd="2" destOrd="0" presId="urn:microsoft.com/office/officeart/2005/8/layout/hierarchy3#1"/>
    <dgm:cxn modelId="{AB6449C6-E6DD-45D6-81D9-3E53FB5E5A6B}" srcId="{F970B406-3137-445F-A047-960BE6F8F548}" destId="{2BD23F0B-AD57-41DA-9B59-A5D06B06F93F}" srcOrd="3" destOrd="0" parTransId="{57ED0C40-283F-4AD5-BABE-B3F1AAD2D7A8}" sibTransId="{3F8BCE3E-5580-4D56-929C-5D92A495940A}"/>
    <dgm:cxn modelId="{5A0DD0DF-9B01-4570-9A4C-0149BBDE0A32}" srcId="{867279BA-BE37-4115-B52A-17E4F0F535FD}" destId="{CBABF13C-F64E-44EE-9A2E-FB1F817DB62A}" srcOrd="2" destOrd="0" parTransId="{C7515AE7-8069-414E-9F64-A7B832EACC55}" sibTransId="{57471864-EA2A-43B9-A792-D54563E4CEEA}"/>
    <dgm:cxn modelId="{D1A1A3E2-5876-4D70-B990-4BA8640ECA90}" srcId="{F970B406-3137-445F-A047-960BE6F8F548}" destId="{6410EC4E-6AA5-4F68-930B-680495E49A0B}" srcOrd="1" destOrd="0" parTransId="{23807AB1-DC98-4728-B950-3E60934BA7E7}" sibTransId="{B19E9109-E222-453D-A601-BD15100C2B8F}"/>
    <dgm:cxn modelId="{6A808AE4-6C64-4D68-A9FB-59C8320E4778}" type="presOf" srcId="{57380257-9F95-43E2-B330-46970CC8990C}" destId="{3F5EB287-4C34-456C-B985-2B774B3D9EF1}" srcOrd="0" destOrd="0" presId="urn:microsoft.com/office/officeart/2005/8/layout/hierarchy3#1"/>
    <dgm:cxn modelId="{547C7DFA-3CDD-47CB-9249-BAF71672CFB3}" type="presOf" srcId="{F970B406-3137-445F-A047-960BE6F8F548}" destId="{F7165120-5FFC-451F-A676-9DCAA5026EF0}" srcOrd="1" destOrd="0" presId="urn:microsoft.com/office/officeart/2005/8/layout/hierarchy3#1"/>
    <dgm:cxn modelId="{9F30BEFF-228F-4B32-A72D-66661C38FCEA}" srcId="{8C3DDEC3-4410-4A7B-A08D-B4E398522276}" destId="{867279BA-BE37-4115-B52A-17E4F0F535FD}" srcOrd="1" destOrd="0" parTransId="{1A4FEF92-68C1-469B-A1A1-5D97CB9FBEDD}" sibTransId="{0FC30822-F791-4477-9BA8-25504EBFECC7}"/>
    <dgm:cxn modelId="{7FEBE0F0-3630-46A6-8CF8-297916FCD114}" type="presParOf" srcId="{BA99965A-2D40-4D79-8990-EDFF24C85EE8}" destId="{687F4677-56D9-46C1-8D8A-E79069C61FEF}" srcOrd="0" destOrd="0" presId="urn:microsoft.com/office/officeart/2005/8/layout/hierarchy3#1"/>
    <dgm:cxn modelId="{9B630909-94F9-412B-B20A-A3B054347B6A}" type="presParOf" srcId="{687F4677-56D9-46C1-8D8A-E79069C61FEF}" destId="{A0242BD7-40EC-4B30-A4E6-F6CADB9C4AF7}" srcOrd="0" destOrd="0" presId="urn:microsoft.com/office/officeart/2005/8/layout/hierarchy3#1"/>
    <dgm:cxn modelId="{CBBAC514-D82C-48F9-B45A-26488627C7DA}" type="presParOf" srcId="{A0242BD7-40EC-4B30-A4E6-F6CADB9C4AF7}" destId="{F7165120-5FFC-451F-A676-9DCAA5026EF0}" srcOrd="0" destOrd="0" presId="urn:microsoft.com/office/officeart/2005/8/layout/hierarchy3#1"/>
    <dgm:cxn modelId="{05CD1597-034D-4075-B443-4C1BAF06673A}" type="presParOf" srcId="{A0242BD7-40EC-4B30-A4E6-F6CADB9C4AF7}" destId="{76A4EA41-4C04-4672-9E66-C332C13D0A8A}" srcOrd="1" destOrd="0" presId="urn:microsoft.com/office/officeart/2005/8/layout/hierarchy3#1"/>
    <dgm:cxn modelId="{77D177B1-261E-4CE4-A3A7-CE6B9A10E249}" type="presParOf" srcId="{687F4677-56D9-46C1-8D8A-E79069C61FEF}" destId="{F8EA77B5-FD36-4D9F-8881-E02597338EBD}" srcOrd="1" destOrd="0" presId="urn:microsoft.com/office/officeart/2005/8/layout/hierarchy3#1"/>
    <dgm:cxn modelId="{5A8FB475-A11C-401A-B254-FA9362D464D9}" type="presParOf" srcId="{F8EA77B5-FD36-4D9F-8881-E02597338EBD}" destId="{A8F86FA2-285E-4466-A13D-4ECC369B5275}" srcOrd="0" destOrd="0" presId="urn:microsoft.com/office/officeart/2005/8/layout/hierarchy3#1"/>
    <dgm:cxn modelId="{700F2E0D-F831-4D17-9F1E-7840D25AD1FD}" type="presParOf" srcId="{F8EA77B5-FD36-4D9F-8881-E02597338EBD}" destId="{8402CCB8-5F3F-4B37-9533-2CEF8B977F02}" srcOrd="1" destOrd="0" presId="urn:microsoft.com/office/officeart/2005/8/layout/hierarchy3#1"/>
    <dgm:cxn modelId="{A6DADFDD-FF66-48E2-BC26-9B73CF86E7F3}" type="presParOf" srcId="{F8EA77B5-FD36-4D9F-8881-E02597338EBD}" destId="{6FC5009F-DE3F-4EA7-8B97-755BF90691C6}" srcOrd="2" destOrd="0" presId="urn:microsoft.com/office/officeart/2005/8/layout/hierarchy3#1"/>
    <dgm:cxn modelId="{45024124-CFFB-4E00-BD9F-F73C62C06965}" type="presParOf" srcId="{F8EA77B5-FD36-4D9F-8881-E02597338EBD}" destId="{8ED2A45B-0F28-4738-BACC-E7567F498BC0}" srcOrd="3" destOrd="0" presId="urn:microsoft.com/office/officeart/2005/8/layout/hierarchy3#1"/>
    <dgm:cxn modelId="{B7291D19-DC78-4513-B716-CAFE843E9E2A}" type="presParOf" srcId="{F8EA77B5-FD36-4D9F-8881-E02597338EBD}" destId="{61335832-BD70-4ABB-90FD-EBA4895C01A7}" srcOrd="4" destOrd="0" presId="urn:microsoft.com/office/officeart/2005/8/layout/hierarchy3#1"/>
    <dgm:cxn modelId="{CB289D14-D5D4-4467-A6EF-9B6786103119}" type="presParOf" srcId="{F8EA77B5-FD36-4D9F-8881-E02597338EBD}" destId="{90F1990A-4499-49E2-97DD-188F0576625E}" srcOrd="5" destOrd="0" presId="urn:microsoft.com/office/officeart/2005/8/layout/hierarchy3#1"/>
    <dgm:cxn modelId="{0B98609F-52A7-4E22-80E9-CE3237AE224C}" type="presParOf" srcId="{F8EA77B5-FD36-4D9F-8881-E02597338EBD}" destId="{963E3014-B6B6-4CBC-8F2E-DF31F17CCEDA}" srcOrd="6" destOrd="0" presId="urn:microsoft.com/office/officeart/2005/8/layout/hierarchy3#1"/>
    <dgm:cxn modelId="{65572907-6672-41F3-ABAD-F32CACDDC04A}" type="presParOf" srcId="{F8EA77B5-FD36-4D9F-8881-E02597338EBD}" destId="{DC4913F4-9749-4A79-A14B-C4F80E7C6F2A}" srcOrd="7" destOrd="0" presId="urn:microsoft.com/office/officeart/2005/8/layout/hierarchy3#1"/>
    <dgm:cxn modelId="{49FBFC77-ABAB-4510-A1A2-F47B5F7BD4C6}" type="presParOf" srcId="{BA99965A-2D40-4D79-8990-EDFF24C85EE8}" destId="{3172787D-DB04-43ED-8026-C65F67B371C2}" srcOrd="1" destOrd="0" presId="urn:microsoft.com/office/officeart/2005/8/layout/hierarchy3#1"/>
    <dgm:cxn modelId="{2627A02A-EC2D-4DFF-97E1-65C4E94D996A}" type="presParOf" srcId="{3172787D-DB04-43ED-8026-C65F67B371C2}" destId="{5E7B529B-3791-4C92-8A8D-42B5FE64B1B8}" srcOrd="0" destOrd="0" presId="urn:microsoft.com/office/officeart/2005/8/layout/hierarchy3#1"/>
    <dgm:cxn modelId="{04801D60-9048-4676-8458-DBE173E2CDAD}" type="presParOf" srcId="{5E7B529B-3791-4C92-8A8D-42B5FE64B1B8}" destId="{E3FF03EB-8647-4636-BC5C-E9BEC6C29553}" srcOrd="0" destOrd="0" presId="urn:microsoft.com/office/officeart/2005/8/layout/hierarchy3#1"/>
    <dgm:cxn modelId="{292B73AF-012A-4631-9E71-13BE0990A4BE}" type="presParOf" srcId="{5E7B529B-3791-4C92-8A8D-42B5FE64B1B8}" destId="{020E4746-3A8C-42B4-AC17-0FB7CA4B2811}" srcOrd="1" destOrd="0" presId="urn:microsoft.com/office/officeart/2005/8/layout/hierarchy3#1"/>
    <dgm:cxn modelId="{BB2652AD-7DB6-499D-A549-7634044FF9FA}" type="presParOf" srcId="{3172787D-DB04-43ED-8026-C65F67B371C2}" destId="{A994A7C3-AEF7-4426-B7EF-877C67834B7F}" srcOrd="1" destOrd="0" presId="urn:microsoft.com/office/officeart/2005/8/layout/hierarchy3#1"/>
    <dgm:cxn modelId="{A57D92DA-5BAF-4D4D-A022-7790EA7C1B16}" type="presParOf" srcId="{A994A7C3-AEF7-4426-B7EF-877C67834B7F}" destId="{3F5EB287-4C34-456C-B985-2B774B3D9EF1}" srcOrd="0" destOrd="0" presId="urn:microsoft.com/office/officeart/2005/8/layout/hierarchy3#1"/>
    <dgm:cxn modelId="{8234D0B7-34F8-4C41-82AF-3BD24D3D4B92}" type="presParOf" srcId="{A994A7C3-AEF7-4426-B7EF-877C67834B7F}" destId="{A9454E12-1A81-4CCD-AB01-CC69284C8769}" srcOrd="1" destOrd="0" presId="urn:microsoft.com/office/officeart/2005/8/layout/hierarchy3#1"/>
    <dgm:cxn modelId="{30D9D6DB-DAE4-46C7-9E5D-222E4835E64D}" type="presParOf" srcId="{A994A7C3-AEF7-4426-B7EF-877C67834B7F}" destId="{56903B70-44BE-4DEE-B3D8-8D6F309E69EE}" srcOrd="2" destOrd="0" presId="urn:microsoft.com/office/officeart/2005/8/layout/hierarchy3#1"/>
    <dgm:cxn modelId="{1D3A1BCB-749F-435F-A298-C7C5A395A53C}" type="presParOf" srcId="{A994A7C3-AEF7-4426-B7EF-877C67834B7F}" destId="{CD3CDA12-D3B0-45EC-A723-612A0493B711}" srcOrd="3" destOrd="0" presId="urn:microsoft.com/office/officeart/2005/8/layout/hierarchy3#1"/>
    <dgm:cxn modelId="{D94D8CD1-D0FD-4FA0-9D45-56C870EF1601}" type="presParOf" srcId="{A994A7C3-AEF7-4426-B7EF-877C67834B7F}" destId="{CCE54C27-ECB4-490B-8E13-704B360B497E}" srcOrd="4" destOrd="0" presId="urn:microsoft.com/office/officeart/2005/8/layout/hierarchy3#1"/>
    <dgm:cxn modelId="{AE4890D6-6657-4248-906E-EB13E7EC1C84}" type="presParOf" srcId="{A994A7C3-AEF7-4426-B7EF-877C67834B7F}" destId="{610A112E-47F3-477F-B8A0-D3A0E86F431A}" srcOrd="5" destOrd="0" presId="urn:microsoft.com/office/officeart/2005/8/layout/hierarchy3#1"/>
    <dgm:cxn modelId="{43191507-9669-4D3F-AEEE-A01B308D5132}" type="presParOf" srcId="{A994A7C3-AEF7-4426-B7EF-877C67834B7F}" destId="{C9119507-BB9C-41BE-A819-6A161C789337}" srcOrd="6" destOrd="0" presId="urn:microsoft.com/office/officeart/2005/8/layout/hierarchy3#1"/>
    <dgm:cxn modelId="{831DDE75-5A3B-44F1-BF15-7052681F2666}" type="presParOf" srcId="{A994A7C3-AEF7-4426-B7EF-877C67834B7F}" destId="{7139CC33-F86E-45AB-A3D8-DB8A993CC857}" srcOrd="7" destOrd="0" presId="urn:microsoft.com/office/officeart/2005/8/layout/hierarchy3#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CED798-24A6-4160-A4DF-B0E5BB8236C2}" type="doc">
      <dgm:prSet loTypeId="urn:microsoft.com/office/officeart/2005/8/layout/default#1" loCatId="list" qsTypeId="urn:microsoft.com/office/officeart/2005/8/quickstyle/simple1#2" qsCatId="simple" csTypeId="urn:microsoft.com/office/officeart/2005/8/colors/accent1_2#2" csCatId="accent1" phldr="0"/>
      <dgm:spPr/>
      <dgm:t>
        <a:bodyPr/>
        <a:lstStyle/>
        <a:p>
          <a:endParaRPr lang="en-US"/>
        </a:p>
      </dgm:t>
    </dgm:pt>
    <dgm:pt modelId="{91F5AF42-2E8E-47F5-BC8E-D4C7FA9FA290}">
      <dgm:prSet phldrT="[Text]" phldr="0" custT="0"/>
      <dgm:spPr/>
      <dgm:t>
        <a:bodyPr vert="horz" wrap="square"/>
        <a:lstStyle/>
        <a:p>
          <a:pPr>
            <a:lnSpc>
              <a:spcPct val="100000"/>
            </a:lnSpc>
            <a:spcBef>
              <a:spcPct val="0"/>
            </a:spcBef>
            <a:spcAft>
              <a:spcPct val="35000"/>
            </a:spcAft>
          </a:pPr>
          <a:r>
            <a:rPr lang="en-US"/>
            <a:t>Authorization</a:t>
          </a:r>
        </a:p>
      </dgm:t>
    </dgm:pt>
    <dgm:pt modelId="{3A37C892-50B7-47F1-86AA-3FDF5EB4EE9B}" type="parTrans" cxnId="{B501B00B-D9FB-4029-8FD7-A150FAD92BBD}">
      <dgm:prSet/>
      <dgm:spPr/>
      <dgm:t>
        <a:bodyPr/>
        <a:lstStyle/>
        <a:p>
          <a:endParaRPr lang="en-US"/>
        </a:p>
      </dgm:t>
    </dgm:pt>
    <dgm:pt modelId="{63B1AD43-9D20-4050-A552-EF02B5A2392B}" type="sibTrans" cxnId="{B501B00B-D9FB-4029-8FD7-A150FAD92BBD}">
      <dgm:prSet/>
      <dgm:spPr/>
      <dgm:t>
        <a:bodyPr/>
        <a:lstStyle/>
        <a:p>
          <a:endParaRPr lang="en-US"/>
        </a:p>
      </dgm:t>
    </dgm:pt>
    <dgm:pt modelId="{280D5902-A14D-4C39-A125-DEF43C7815E8}">
      <dgm:prSet phldrT="[Text]" phldr="0" custT="0"/>
      <dgm:spPr/>
      <dgm:t>
        <a:bodyPr vert="horz" wrap="square"/>
        <a:lstStyle/>
        <a:p>
          <a:pPr>
            <a:lnSpc>
              <a:spcPct val="100000"/>
            </a:lnSpc>
            <a:spcBef>
              <a:spcPct val="0"/>
            </a:spcBef>
            <a:spcAft>
              <a:spcPct val="35000"/>
            </a:spcAft>
          </a:pPr>
          <a:r>
            <a:rPr lang="en-US"/>
            <a:t>Resource</a:t>
          </a:r>
        </a:p>
      </dgm:t>
    </dgm:pt>
    <dgm:pt modelId="{0BF6BCDE-F41A-4644-928D-D095CDC58CED}" type="parTrans" cxnId="{6DF17B2E-70E1-4796-8B12-3632D0444E2B}">
      <dgm:prSet/>
      <dgm:spPr/>
      <dgm:t>
        <a:bodyPr/>
        <a:lstStyle/>
        <a:p>
          <a:endParaRPr lang="en-US"/>
        </a:p>
      </dgm:t>
    </dgm:pt>
    <dgm:pt modelId="{CC55538B-3B09-4E9F-877D-7D4FB05A20D8}" type="sibTrans" cxnId="{6DF17B2E-70E1-4796-8B12-3632D0444E2B}">
      <dgm:prSet/>
      <dgm:spPr/>
      <dgm:t>
        <a:bodyPr/>
        <a:lstStyle/>
        <a:p>
          <a:endParaRPr lang="en-US"/>
        </a:p>
      </dgm:t>
    </dgm:pt>
    <dgm:pt modelId="{36E5B5FE-7A44-47A1-8F92-B088257A2152}">
      <dgm:prSet phldrT="[Text]" phldr="0" custT="0"/>
      <dgm:spPr/>
      <dgm:t>
        <a:bodyPr vert="horz" wrap="square"/>
        <a:lstStyle/>
        <a:p>
          <a:pPr>
            <a:lnSpc>
              <a:spcPct val="100000"/>
            </a:lnSpc>
            <a:spcBef>
              <a:spcPct val="0"/>
            </a:spcBef>
            <a:spcAft>
              <a:spcPct val="35000"/>
            </a:spcAft>
          </a:pPr>
          <a:r>
            <a:rPr lang="en-US"/>
            <a:t>Action</a:t>
          </a:r>
        </a:p>
      </dgm:t>
    </dgm:pt>
    <dgm:pt modelId="{7926F024-4AEC-4671-BBB1-3CE0B2112B8B}" type="parTrans" cxnId="{4D8F6E50-48C3-4DFF-BCF4-C513BC67D23C}">
      <dgm:prSet/>
      <dgm:spPr/>
      <dgm:t>
        <a:bodyPr/>
        <a:lstStyle/>
        <a:p>
          <a:endParaRPr lang="en-US"/>
        </a:p>
      </dgm:t>
    </dgm:pt>
    <dgm:pt modelId="{BC0418CD-7831-4545-B1D9-93D351CF53C3}" type="sibTrans" cxnId="{4D8F6E50-48C3-4DFF-BCF4-C513BC67D23C}">
      <dgm:prSet/>
      <dgm:spPr/>
      <dgm:t>
        <a:bodyPr/>
        <a:lstStyle/>
        <a:p>
          <a:endParaRPr lang="en-US"/>
        </a:p>
      </dgm:t>
    </dgm:pt>
    <dgm:pt modelId="{0C7D3D51-F412-476C-9C1C-D9011C5FB7E6}">
      <dgm:prSet phldrT="[Text]" phldr="0" custT="0"/>
      <dgm:spPr/>
      <dgm:t>
        <a:bodyPr vert="horz" wrap="square"/>
        <a:lstStyle/>
        <a:p>
          <a:pPr>
            <a:lnSpc>
              <a:spcPct val="100000"/>
            </a:lnSpc>
            <a:spcBef>
              <a:spcPct val="0"/>
            </a:spcBef>
            <a:spcAft>
              <a:spcPct val="35000"/>
            </a:spcAft>
          </a:pPr>
          <a:r>
            <a:rPr lang="en-US"/>
            <a:t>Exception</a:t>
          </a:r>
        </a:p>
      </dgm:t>
    </dgm:pt>
    <dgm:pt modelId="{400E46CD-A113-4830-88F5-A1B2F4D84554}" type="parTrans" cxnId="{6A6F2E30-9B8E-4CFD-A2D4-A68A34EDBF88}">
      <dgm:prSet/>
      <dgm:spPr/>
      <dgm:t>
        <a:bodyPr/>
        <a:lstStyle/>
        <a:p>
          <a:endParaRPr lang="en-US"/>
        </a:p>
      </dgm:t>
    </dgm:pt>
    <dgm:pt modelId="{F5A1DABB-6DD6-47EE-99A8-4582EBF4C827}" type="sibTrans" cxnId="{6A6F2E30-9B8E-4CFD-A2D4-A68A34EDBF88}">
      <dgm:prSet/>
      <dgm:spPr/>
      <dgm:t>
        <a:bodyPr/>
        <a:lstStyle/>
        <a:p>
          <a:endParaRPr lang="en-US"/>
        </a:p>
      </dgm:t>
    </dgm:pt>
    <dgm:pt modelId="{D82838E6-C31C-4EBD-B58C-0C991331B678}">
      <dgm:prSet phldrT="[Text]" phldr="0" custT="0"/>
      <dgm:spPr/>
      <dgm:t>
        <a:bodyPr vert="horz" wrap="square"/>
        <a:lstStyle/>
        <a:p>
          <a:pPr>
            <a:lnSpc>
              <a:spcPct val="100000"/>
            </a:lnSpc>
            <a:spcBef>
              <a:spcPct val="0"/>
            </a:spcBef>
            <a:spcAft>
              <a:spcPct val="35000"/>
            </a:spcAft>
          </a:pPr>
          <a:r>
            <a:rPr lang="en-US"/>
            <a:t>Result</a:t>
          </a:r>
        </a:p>
      </dgm:t>
    </dgm:pt>
    <dgm:pt modelId="{DC284D5C-B7A8-4E26-BDF6-E69402B2873F}" type="parTrans" cxnId="{08D553F8-77D2-46BD-8D3E-6CAD9BC00641}">
      <dgm:prSet/>
      <dgm:spPr/>
      <dgm:t>
        <a:bodyPr/>
        <a:lstStyle/>
        <a:p>
          <a:endParaRPr lang="en-US"/>
        </a:p>
      </dgm:t>
    </dgm:pt>
    <dgm:pt modelId="{74B5F767-2303-4D5A-8FD7-570D52523413}" type="sibTrans" cxnId="{08D553F8-77D2-46BD-8D3E-6CAD9BC00641}">
      <dgm:prSet/>
      <dgm:spPr/>
      <dgm:t>
        <a:bodyPr/>
        <a:lstStyle/>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5">
        <dgm:presLayoutVars>
          <dgm:bulletEnabled val="1"/>
        </dgm:presLayoutVars>
      </dgm:prSet>
      <dgm:spPr/>
    </dgm:pt>
    <dgm:pt modelId="{6C2FC485-DEBF-4CB8-855D-A9838793F3F3}" type="pres">
      <dgm:prSet presAssocID="{63B1AD43-9D20-4050-A552-EF02B5A2392B}" presName="sibTrans" presStyleCnt="0"/>
      <dgm:spPr/>
    </dgm:pt>
    <dgm:pt modelId="{A3974D1E-D32E-47DA-BFE3-BD66226FC69C}" type="pres">
      <dgm:prSet presAssocID="{280D5902-A14D-4C39-A125-DEF43C7815E8}" presName="node" presStyleLbl="node1" presStyleIdx="1" presStyleCnt="5">
        <dgm:presLayoutVars>
          <dgm:bulletEnabled val="1"/>
        </dgm:presLayoutVars>
      </dgm:prSet>
      <dgm:spPr/>
    </dgm:pt>
    <dgm:pt modelId="{2F2E690F-0370-4CE7-99EA-691838C9081B}" type="pres">
      <dgm:prSet presAssocID="{CC55538B-3B09-4E9F-877D-7D4FB05A20D8}" presName="sibTrans" presStyleCnt="0"/>
      <dgm:spPr/>
    </dgm:pt>
    <dgm:pt modelId="{D62CCB3D-C0B5-4702-B0E7-2BCC3AC6BED6}" type="pres">
      <dgm:prSet presAssocID="{36E5B5FE-7A44-47A1-8F92-B088257A2152}" presName="node" presStyleLbl="node1" presStyleIdx="2" presStyleCnt="5">
        <dgm:presLayoutVars>
          <dgm:bulletEnabled val="1"/>
        </dgm:presLayoutVars>
      </dgm:prSet>
      <dgm:spPr/>
    </dgm:pt>
    <dgm:pt modelId="{41E36F34-9D51-413F-8CB8-323CFB9F70DD}" type="pres">
      <dgm:prSet presAssocID="{BC0418CD-7831-4545-B1D9-93D351CF53C3}" presName="sibTrans" presStyleCnt="0"/>
      <dgm:spPr/>
    </dgm:pt>
    <dgm:pt modelId="{65DCAB72-4323-4909-83B5-EA97756B63D0}" type="pres">
      <dgm:prSet presAssocID="{0C7D3D51-F412-476C-9C1C-D9011C5FB7E6}" presName="node" presStyleLbl="node1" presStyleIdx="3" presStyleCnt="5">
        <dgm:presLayoutVars>
          <dgm:bulletEnabled val="1"/>
        </dgm:presLayoutVars>
      </dgm:prSet>
      <dgm:spPr/>
    </dgm:pt>
    <dgm:pt modelId="{B95B399B-B4B9-4137-9378-9EB29B8F4BD6}" type="pres">
      <dgm:prSet presAssocID="{F5A1DABB-6DD6-47EE-99A8-4582EBF4C827}" presName="sibTrans" presStyleCnt="0"/>
      <dgm:spPr/>
    </dgm:pt>
    <dgm:pt modelId="{52FDF2A5-21FC-4943-A856-33657F608538}" type="pres">
      <dgm:prSet presAssocID="{D82838E6-C31C-4EBD-B58C-0C991331B678}" presName="node" presStyleLbl="node1" presStyleIdx="4" presStyleCnt="5">
        <dgm:presLayoutVars>
          <dgm:bulletEnabled val="1"/>
        </dgm:presLayoutVars>
      </dgm:prSet>
      <dgm:spPr/>
    </dgm:pt>
  </dgm:ptLst>
  <dgm:cxnLst>
    <dgm:cxn modelId="{B501B00B-D9FB-4029-8FD7-A150FAD92BBD}" srcId="{98CED798-24A6-4160-A4DF-B0E5BB8236C2}" destId="{91F5AF42-2E8E-47F5-BC8E-D4C7FA9FA290}" srcOrd="0" destOrd="0" parTransId="{3A37C892-50B7-47F1-86AA-3FDF5EB4EE9B}" sibTransId="{63B1AD43-9D20-4050-A552-EF02B5A2392B}"/>
    <dgm:cxn modelId="{5F7A3E14-CE66-4D33-A80B-714959D697BB}" type="presOf" srcId="{0C7D3D51-F412-476C-9C1C-D9011C5FB7E6}" destId="{65DCAB72-4323-4909-83B5-EA97756B63D0}" srcOrd="0" destOrd="0" presId="urn:microsoft.com/office/officeart/2005/8/layout/default#1"/>
    <dgm:cxn modelId="{970FE01A-EF7E-4817-A4D5-4C083AAF3D30}" type="presOf" srcId="{98CED798-24A6-4160-A4DF-B0E5BB8236C2}" destId="{906887FB-01DE-46E1-9312-97F8DF38EE6D}" srcOrd="0" destOrd="0" presId="urn:microsoft.com/office/officeart/2005/8/layout/default#1"/>
    <dgm:cxn modelId="{6DF17B2E-70E1-4796-8B12-3632D0444E2B}" srcId="{98CED798-24A6-4160-A4DF-B0E5BB8236C2}" destId="{280D5902-A14D-4C39-A125-DEF43C7815E8}" srcOrd="1" destOrd="0" parTransId="{0BF6BCDE-F41A-4644-928D-D095CDC58CED}" sibTransId="{CC55538B-3B09-4E9F-877D-7D4FB05A20D8}"/>
    <dgm:cxn modelId="{6A6F2E30-9B8E-4CFD-A2D4-A68A34EDBF88}" srcId="{98CED798-24A6-4160-A4DF-B0E5BB8236C2}" destId="{0C7D3D51-F412-476C-9C1C-D9011C5FB7E6}" srcOrd="3" destOrd="0" parTransId="{400E46CD-A113-4830-88F5-A1B2F4D84554}" sibTransId="{F5A1DABB-6DD6-47EE-99A8-4582EBF4C827}"/>
    <dgm:cxn modelId="{08FD8962-6385-4664-908C-DF20674BF29E}" type="presOf" srcId="{91F5AF42-2E8E-47F5-BC8E-D4C7FA9FA290}" destId="{8EA24BC0-0B8D-42E9-A25F-7CA5AD90CCA1}" srcOrd="0" destOrd="0" presId="urn:microsoft.com/office/officeart/2005/8/layout/default#1"/>
    <dgm:cxn modelId="{4D8F6E50-48C3-4DFF-BCF4-C513BC67D23C}" srcId="{98CED798-24A6-4160-A4DF-B0E5BB8236C2}" destId="{36E5B5FE-7A44-47A1-8F92-B088257A2152}" srcOrd="2" destOrd="0" parTransId="{7926F024-4AEC-4671-BBB1-3CE0B2112B8B}" sibTransId="{BC0418CD-7831-4545-B1D9-93D351CF53C3}"/>
    <dgm:cxn modelId="{7C51E781-E877-4745-AFD0-C27A01EDC82F}" type="presOf" srcId="{36E5B5FE-7A44-47A1-8F92-B088257A2152}" destId="{D62CCB3D-C0B5-4702-B0E7-2BCC3AC6BED6}" srcOrd="0" destOrd="0" presId="urn:microsoft.com/office/officeart/2005/8/layout/default#1"/>
    <dgm:cxn modelId="{82DB6FAE-879B-4BA3-BEAF-96BDFFBC01A2}" type="presOf" srcId="{D82838E6-C31C-4EBD-B58C-0C991331B678}" destId="{52FDF2A5-21FC-4943-A856-33657F608538}" srcOrd="0" destOrd="0" presId="urn:microsoft.com/office/officeart/2005/8/layout/default#1"/>
    <dgm:cxn modelId="{01A3B0EF-C4ED-4875-9F4A-95A0B70A80F2}" type="presOf" srcId="{280D5902-A14D-4C39-A125-DEF43C7815E8}" destId="{A3974D1E-D32E-47DA-BFE3-BD66226FC69C}" srcOrd="0" destOrd="0" presId="urn:microsoft.com/office/officeart/2005/8/layout/default#1"/>
    <dgm:cxn modelId="{08D553F8-77D2-46BD-8D3E-6CAD9BC00641}" srcId="{98CED798-24A6-4160-A4DF-B0E5BB8236C2}" destId="{D82838E6-C31C-4EBD-B58C-0C991331B678}" srcOrd="4" destOrd="0" parTransId="{DC284D5C-B7A8-4E26-BDF6-E69402B2873F}" sibTransId="{74B5F767-2303-4D5A-8FD7-570D52523413}"/>
    <dgm:cxn modelId="{9C963B9D-6A28-464D-A72D-65C5D950688A}" type="presParOf" srcId="{906887FB-01DE-46E1-9312-97F8DF38EE6D}" destId="{8EA24BC0-0B8D-42E9-A25F-7CA5AD90CCA1}" srcOrd="0" destOrd="0" presId="urn:microsoft.com/office/officeart/2005/8/layout/default#1"/>
    <dgm:cxn modelId="{5F21E8E1-F857-45B5-A31E-7E9C25126597}" type="presParOf" srcId="{906887FB-01DE-46E1-9312-97F8DF38EE6D}" destId="{6C2FC485-DEBF-4CB8-855D-A9838793F3F3}" srcOrd="1" destOrd="0" presId="urn:microsoft.com/office/officeart/2005/8/layout/default#1"/>
    <dgm:cxn modelId="{059B8E56-3E2A-4B92-A3C0-561D9AD48FE3}" type="presParOf" srcId="{906887FB-01DE-46E1-9312-97F8DF38EE6D}" destId="{A3974D1E-D32E-47DA-BFE3-BD66226FC69C}" srcOrd="2" destOrd="0" presId="urn:microsoft.com/office/officeart/2005/8/layout/default#1"/>
    <dgm:cxn modelId="{E8387293-EB66-4288-B93D-892DB2757F1F}" type="presParOf" srcId="{906887FB-01DE-46E1-9312-97F8DF38EE6D}" destId="{2F2E690F-0370-4CE7-99EA-691838C9081B}" srcOrd="3" destOrd="0" presId="urn:microsoft.com/office/officeart/2005/8/layout/default#1"/>
    <dgm:cxn modelId="{CE22E15C-25D3-4371-ADC4-996B721324D8}" type="presParOf" srcId="{906887FB-01DE-46E1-9312-97F8DF38EE6D}" destId="{D62CCB3D-C0B5-4702-B0E7-2BCC3AC6BED6}" srcOrd="4" destOrd="0" presId="urn:microsoft.com/office/officeart/2005/8/layout/default#1"/>
    <dgm:cxn modelId="{D3030A66-4DE7-4D39-AD0F-524748D28BEA}" type="presParOf" srcId="{906887FB-01DE-46E1-9312-97F8DF38EE6D}" destId="{41E36F34-9D51-413F-8CB8-323CFB9F70DD}" srcOrd="5" destOrd="0" presId="urn:microsoft.com/office/officeart/2005/8/layout/default#1"/>
    <dgm:cxn modelId="{5950BE6B-CE50-4305-9092-357F71DD6E28}" type="presParOf" srcId="{906887FB-01DE-46E1-9312-97F8DF38EE6D}" destId="{65DCAB72-4323-4909-83B5-EA97756B63D0}" srcOrd="6" destOrd="0" presId="urn:microsoft.com/office/officeart/2005/8/layout/default#1"/>
    <dgm:cxn modelId="{15B07E03-989C-436C-904B-51117327D4DA}" type="presParOf" srcId="{906887FB-01DE-46E1-9312-97F8DF38EE6D}" destId="{B95B399B-B4B9-4137-9378-9EB29B8F4BD6}" srcOrd="7" destOrd="0" presId="urn:microsoft.com/office/officeart/2005/8/layout/default#1"/>
    <dgm:cxn modelId="{341EF6BD-4DB2-4FF5-AE51-415B1119C916}" type="presParOf" srcId="{906887FB-01DE-46E1-9312-97F8DF38EE6D}" destId="{52FDF2A5-21FC-4943-A856-33657F608538}" srcOrd="8" destOrd="0" presId="urn:microsoft.com/office/officeart/2005/8/layout/defaul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35F7FA-1D5F-4B60-8689-4C8381B1CEDC}" type="doc">
      <dgm:prSet loTypeId="urn:microsoft.com/office/officeart/2005/8/layout/vList2#1" loCatId="list" qsTypeId="urn:microsoft.com/office/officeart/2005/8/quickstyle/simple1#3" qsCatId="simple" csTypeId="urn:microsoft.com/office/officeart/2005/8/colors/accent1_2#3" csCatId="accent1" phldr="0"/>
      <dgm:spPr/>
      <dgm:t>
        <a:bodyPr/>
        <a:lstStyle/>
        <a:p>
          <a:endParaRPr lang="en-US"/>
        </a:p>
      </dgm:t>
    </dgm:pt>
    <dgm:pt modelId="{EA9490CF-B859-4141-837A-1D4A6746AA49}">
      <dgm:prSet phldrT="[Text]" phldr="0" custT="0"/>
      <dgm:spPr/>
      <dgm:t>
        <a:bodyPr vert="horz" wrap="square"/>
        <a:lstStyle/>
        <a:p>
          <a:pPr>
            <a:lnSpc>
              <a:spcPct val="100000"/>
            </a:lnSpc>
            <a:spcBef>
              <a:spcPct val="0"/>
            </a:spcBef>
            <a:spcAft>
              <a:spcPct val="35000"/>
            </a:spcAft>
          </a:pPr>
          <a:r>
            <a:rPr lang="en-US"/>
            <a:t>ConsumesAttribute [Consumes("application/ json")]</a:t>
          </a:r>
        </a:p>
      </dgm:t>
    </dgm:pt>
    <dgm:pt modelId="{182DCE9F-4626-4193-B2B4-0CCF25747DA8}" type="parTrans" cxnId="{E8925915-A94E-40D2-83B0-A68EDC3B305C}">
      <dgm:prSet/>
      <dgm:spPr/>
      <dgm:t>
        <a:bodyPr/>
        <a:lstStyle/>
        <a:p>
          <a:endParaRPr lang="en-US"/>
        </a:p>
      </dgm:t>
    </dgm:pt>
    <dgm:pt modelId="{20E57596-7E32-460F-85A2-AA181D20A67B}" type="sibTrans" cxnId="{E8925915-A94E-40D2-83B0-A68EDC3B305C}">
      <dgm:prSet/>
      <dgm:spPr/>
      <dgm:t>
        <a:bodyPr/>
        <a:lstStyle/>
        <a:p>
          <a:endParaRPr lang="en-US"/>
        </a:p>
      </dgm:t>
    </dgm:pt>
    <dgm:pt modelId="{E2F866C8-322C-47A7-B633-703C4112826F}">
      <dgm:prSet phldrT="[Text]" phldr="0" custT="0"/>
      <dgm:spPr/>
      <dgm:t>
        <a:bodyPr vert="horz" wrap="square"/>
        <a:lstStyle/>
        <a:p>
          <a:pPr>
            <a:lnSpc>
              <a:spcPct val="100000"/>
            </a:lnSpc>
            <a:spcBef>
              <a:spcPct val="0"/>
            </a:spcBef>
            <a:spcAft>
              <a:spcPct val="20000"/>
            </a:spcAft>
          </a:pPr>
          <a:r>
            <a:rPr lang="en-US"/>
            <a:t>Can be used to restrict the allowed formats an action method can accept</a:t>
          </a:r>
        </a:p>
      </dgm:t>
    </dgm:pt>
    <dgm:pt modelId="{9E81CED7-86DC-4713-AF35-B4B8640352B8}" type="parTrans" cxnId="{4BDFCC92-9F36-4667-898D-A5C648F7D076}">
      <dgm:prSet/>
      <dgm:spPr/>
      <dgm:t>
        <a:bodyPr/>
        <a:lstStyle/>
        <a:p>
          <a:endParaRPr lang="en-US"/>
        </a:p>
      </dgm:t>
    </dgm:pt>
    <dgm:pt modelId="{B29B00E5-D3BA-4D5C-890D-999070FEB1C1}" type="sibTrans" cxnId="{4BDFCC92-9F36-4667-898D-A5C648F7D076}">
      <dgm:prSet/>
      <dgm:spPr/>
      <dgm:t>
        <a:bodyPr/>
        <a:lstStyle/>
        <a:p>
          <a:endParaRPr lang="en-US"/>
        </a:p>
      </dgm:t>
    </dgm:pt>
    <dgm:pt modelId="{8EE42B44-90DC-409D-9CD4-949B4BF0EAE9}">
      <dgm:prSet phldr="0" custT="0"/>
      <dgm:spPr/>
      <dgm:t>
        <a:bodyPr vert="horz" wrap="square"/>
        <a:lstStyle/>
        <a:p>
          <a:pPr>
            <a:lnSpc>
              <a:spcPct val="100000"/>
            </a:lnSpc>
            <a:spcBef>
              <a:spcPct val="0"/>
            </a:spcBef>
            <a:spcAft>
              <a:spcPct val="20000"/>
            </a:spcAft>
          </a:pPr>
          <a:r>
            <a:rPr lang="en-US"/>
            <a:t>Will short-circuit the pipeline and return a </a:t>
          </a:r>
          <a:r>
            <a:rPr lang="en-US">
              <a:solidFill>
                <a:srgbClr val="FF0000"/>
              </a:solidFill>
            </a:rPr>
            <a:t>415</a:t>
          </a:r>
          <a:r>
            <a:rPr lang="en-US"/>
            <a:t> </a:t>
          </a:r>
          <a:r>
            <a:rPr lang="en-US" i="1"/>
            <a:t>Unsupported Media Type</a:t>
          </a:r>
          <a:r>
            <a:rPr lang="en-US"/>
            <a:t> response</a:t>
          </a:r>
        </a:p>
      </dgm:t>
    </dgm:pt>
    <dgm:pt modelId="{FB7AE421-F225-4875-BA54-203F95092EF2}" type="parTrans" cxnId="{7F161DFC-033E-4405-A94C-E96CA4F3FB01}">
      <dgm:prSet/>
      <dgm:spPr/>
    </dgm:pt>
    <dgm:pt modelId="{88CC037B-88C6-4C7B-9923-31E87FDDAF56}" type="sibTrans" cxnId="{7F161DFC-033E-4405-A94C-E96CA4F3FB01}">
      <dgm:prSet/>
      <dgm:spPr/>
    </dgm:pt>
    <dgm:pt modelId="{694CA7C6-15F6-4B47-8E24-FE5C56E26217}">
      <dgm:prSet phldrT="[Text]" phldr="0" custT="0"/>
      <dgm:spPr/>
      <dgm:t>
        <a:bodyPr vert="horz" wrap="square"/>
        <a:lstStyle/>
        <a:p>
          <a:pPr>
            <a:lnSpc>
              <a:spcPct val="100000"/>
            </a:lnSpc>
            <a:spcBef>
              <a:spcPct val="0"/>
            </a:spcBef>
            <a:spcAft>
              <a:spcPct val="35000"/>
            </a:spcAft>
          </a:pPr>
          <a:r>
            <a:rPr lang="en-US"/>
            <a:t>DisableFormValueModelBindingAttribute</a:t>
          </a:r>
        </a:p>
      </dgm:t>
    </dgm:pt>
    <dgm:pt modelId="{DD6AD0C1-F31D-45FC-B3EE-30CC8DA6BB12}" type="parTrans" cxnId="{36D8F1C9-5D6C-4352-A600-EEAEB0CC9920}">
      <dgm:prSet/>
      <dgm:spPr/>
      <dgm:t>
        <a:bodyPr/>
        <a:lstStyle/>
        <a:p>
          <a:endParaRPr lang="en-US"/>
        </a:p>
      </dgm:t>
    </dgm:pt>
    <dgm:pt modelId="{2479F4EA-2543-4E1B-9F8F-C548098DF679}" type="sibTrans" cxnId="{36D8F1C9-5D6C-4352-A600-EEAEB0CC9920}">
      <dgm:prSet/>
      <dgm:spPr/>
      <dgm:t>
        <a:bodyPr/>
        <a:lstStyle/>
        <a:p>
          <a:endParaRPr lang="en-US"/>
        </a:p>
      </dgm:t>
    </dgm:pt>
    <dgm:pt modelId="{5BDF3335-0B07-4A07-85F7-BEF0E4DD57D4}">
      <dgm:prSet phldrT="[Text]" phldr="0" custT="0"/>
      <dgm:spPr/>
      <dgm:t>
        <a:bodyPr vert="horz" wrap="square"/>
        <a:lstStyle/>
        <a:p>
          <a:pPr>
            <a:lnSpc>
              <a:spcPct val="100000"/>
            </a:lnSpc>
            <a:spcBef>
              <a:spcPct val="0"/>
            </a:spcBef>
            <a:spcAft>
              <a:spcPct val="20000"/>
            </a:spcAft>
          </a:pPr>
          <a:r>
            <a:rPr lang="en-US"/>
            <a:t>Prevents model binding from binding to form data in the request body</a:t>
          </a:r>
        </a:p>
      </dgm:t>
    </dgm:pt>
    <dgm:pt modelId="{3D8C5A5F-5449-40E0-9968-B2A24CD48D59}" type="parTrans" cxnId="{5EC77986-2193-4449-9801-ABE95F30D60F}">
      <dgm:prSet/>
      <dgm:spPr/>
      <dgm:t>
        <a:bodyPr/>
        <a:lstStyle/>
        <a:p>
          <a:endParaRPr lang="en-US"/>
        </a:p>
      </dgm:t>
    </dgm:pt>
    <dgm:pt modelId="{C3EB0B90-7374-4F49-877F-E5A518A11115}" type="sibTrans" cxnId="{5EC77986-2193-4449-9801-ABE95F30D60F}">
      <dgm:prSet/>
      <dgm:spPr/>
      <dgm:t>
        <a:bodyPr/>
        <a:lstStyle/>
        <a:p>
          <a:endParaRPr lang="en-US"/>
        </a:p>
      </dgm:t>
    </dgm:pt>
    <dgm:pt modelId="{02C97DE5-1C1A-4A8B-A90C-5BDC5D8B1F5A}">
      <dgm:prSet phldr="0" custT="0"/>
      <dgm:spPr/>
      <dgm:t>
        <a:bodyPr vert="horz" wrap="square"/>
        <a:lstStyle/>
        <a:p>
          <a:pPr>
            <a:lnSpc>
              <a:spcPct val="100000"/>
            </a:lnSpc>
            <a:spcBef>
              <a:spcPct val="0"/>
            </a:spcBef>
            <a:spcAft>
              <a:spcPct val="20000"/>
            </a:spcAft>
          </a:pPr>
          <a:r>
            <a:rPr lang="en-US"/>
            <a:t>Run before model binding, so you can disable the model binding</a:t>
          </a:r>
        </a:p>
      </dgm:t>
    </dgm:pt>
    <dgm:pt modelId="{D367B59B-810A-435A-A373-1E68A84962C1}" type="parTrans" cxnId="{B8835CE9-9126-4BEF-8EB3-3A97224AB7A3}">
      <dgm:prSet/>
      <dgm:spPr/>
    </dgm:pt>
    <dgm:pt modelId="{7D7BC599-12EE-40B9-AC4B-1FABF3389865}" type="sibTrans" cxnId="{B8835CE9-9126-4BEF-8EB3-3A97224AB7A3}">
      <dgm:prSet/>
      <dgm:spPr/>
    </dgm:pt>
    <dgm:pt modelId="{7EBC2B5E-0208-4570-99BE-61F14D8CFDE7}" type="pres">
      <dgm:prSet presAssocID="{4935F7FA-1D5F-4B60-8689-4C8381B1CEDC}" presName="linear" presStyleCnt="0">
        <dgm:presLayoutVars>
          <dgm:animLvl val="lvl"/>
          <dgm:resizeHandles val="exact"/>
        </dgm:presLayoutVars>
      </dgm:prSet>
      <dgm:spPr/>
    </dgm:pt>
    <dgm:pt modelId="{3E62794C-1607-4733-ADCA-906674A22343}" type="pres">
      <dgm:prSet presAssocID="{EA9490CF-B859-4141-837A-1D4A6746AA49}" presName="parentText" presStyleLbl="node1" presStyleIdx="0" presStyleCnt="2">
        <dgm:presLayoutVars>
          <dgm:chMax val="0"/>
          <dgm:bulletEnabled val="1"/>
        </dgm:presLayoutVars>
      </dgm:prSet>
      <dgm:spPr/>
    </dgm:pt>
    <dgm:pt modelId="{3B57A0D3-8728-40A5-B79E-F7D5C3A120C7}" type="pres">
      <dgm:prSet presAssocID="{EA9490CF-B859-4141-837A-1D4A6746AA49}" presName="childText" presStyleLbl="revTx" presStyleIdx="0" presStyleCnt="2">
        <dgm:presLayoutVars>
          <dgm:bulletEnabled val="1"/>
        </dgm:presLayoutVars>
      </dgm:prSet>
      <dgm:spPr/>
    </dgm:pt>
    <dgm:pt modelId="{16F3467F-589A-42D1-9134-3E95797766A2}" type="pres">
      <dgm:prSet presAssocID="{694CA7C6-15F6-4B47-8E24-FE5C56E26217}" presName="parentText" presStyleLbl="node1" presStyleIdx="1" presStyleCnt="2">
        <dgm:presLayoutVars>
          <dgm:chMax val="0"/>
          <dgm:bulletEnabled val="1"/>
        </dgm:presLayoutVars>
      </dgm:prSet>
      <dgm:spPr/>
    </dgm:pt>
    <dgm:pt modelId="{50C6C0C8-D2B1-4ACB-B170-96A2C2FB0436}" type="pres">
      <dgm:prSet presAssocID="{694CA7C6-15F6-4B47-8E24-FE5C56E26217}" presName="childText" presStyleLbl="revTx" presStyleIdx="1" presStyleCnt="2">
        <dgm:presLayoutVars>
          <dgm:bulletEnabled val="1"/>
        </dgm:presLayoutVars>
      </dgm:prSet>
      <dgm:spPr/>
    </dgm:pt>
  </dgm:ptLst>
  <dgm:cxnLst>
    <dgm:cxn modelId="{E8925915-A94E-40D2-83B0-A68EDC3B305C}" srcId="{4935F7FA-1D5F-4B60-8689-4C8381B1CEDC}" destId="{EA9490CF-B859-4141-837A-1D4A6746AA49}" srcOrd="0" destOrd="0" parTransId="{182DCE9F-4626-4193-B2B4-0CCF25747DA8}" sibTransId="{20E57596-7E32-460F-85A2-AA181D20A67B}"/>
    <dgm:cxn modelId="{D548D04F-3E77-4BDD-BFF2-C4555949BF96}" type="presOf" srcId="{02C97DE5-1C1A-4A8B-A90C-5BDC5D8B1F5A}" destId="{50C6C0C8-D2B1-4ACB-B170-96A2C2FB0436}" srcOrd="0" destOrd="1" presId="urn:microsoft.com/office/officeart/2005/8/layout/vList2#1"/>
    <dgm:cxn modelId="{5EC77986-2193-4449-9801-ABE95F30D60F}" srcId="{694CA7C6-15F6-4B47-8E24-FE5C56E26217}" destId="{5BDF3335-0B07-4A07-85F7-BEF0E4DD57D4}" srcOrd="0" destOrd="0" parTransId="{3D8C5A5F-5449-40E0-9968-B2A24CD48D59}" sibTransId="{C3EB0B90-7374-4F49-877F-E5A518A11115}"/>
    <dgm:cxn modelId="{4BDFCC92-9F36-4667-898D-A5C648F7D076}" srcId="{EA9490CF-B859-4141-837A-1D4A6746AA49}" destId="{E2F866C8-322C-47A7-B633-703C4112826F}" srcOrd="0" destOrd="0" parTransId="{9E81CED7-86DC-4713-AF35-B4B8640352B8}" sibTransId="{B29B00E5-D3BA-4D5C-890D-999070FEB1C1}"/>
    <dgm:cxn modelId="{5E37B9A2-3324-4051-9CCE-11C82BCB0DA3}" type="presOf" srcId="{8EE42B44-90DC-409D-9CD4-949B4BF0EAE9}" destId="{3B57A0D3-8728-40A5-B79E-F7D5C3A120C7}" srcOrd="0" destOrd="1" presId="urn:microsoft.com/office/officeart/2005/8/layout/vList2#1"/>
    <dgm:cxn modelId="{A4C7AEC7-1D65-40ED-9981-778BC28E7396}" type="presOf" srcId="{694CA7C6-15F6-4B47-8E24-FE5C56E26217}" destId="{16F3467F-589A-42D1-9134-3E95797766A2}" srcOrd="0" destOrd="0" presId="urn:microsoft.com/office/officeart/2005/8/layout/vList2#1"/>
    <dgm:cxn modelId="{36D8F1C9-5D6C-4352-A600-EEAEB0CC9920}" srcId="{4935F7FA-1D5F-4B60-8689-4C8381B1CEDC}" destId="{694CA7C6-15F6-4B47-8E24-FE5C56E26217}" srcOrd="1" destOrd="0" parTransId="{DD6AD0C1-F31D-45FC-B3EE-30CC8DA6BB12}" sibTransId="{2479F4EA-2543-4E1B-9F8F-C548098DF679}"/>
    <dgm:cxn modelId="{232A1DCC-6097-48FA-B9FC-368CE10A054D}" type="presOf" srcId="{5BDF3335-0B07-4A07-85F7-BEF0E4DD57D4}" destId="{50C6C0C8-D2B1-4ACB-B170-96A2C2FB0436}" srcOrd="0" destOrd="0" presId="urn:microsoft.com/office/officeart/2005/8/layout/vList2#1"/>
    <dgm:cxn modelId="{F1ED67CE-C82E-4A38-811B-E1E5A13EFE42}" type="presOf" srcId="{4935F7FA-1D5F-4B60-8689-4C8381B1CEDC}" destId="{7EBC2B5E-0208-4570-99BE-61F14D8CFDE7}" srcOrd="0" destOrd="0" presId="urn:microsoft.com/office/officeart/2005/8/layout/vList2#1"/>
    <dgm:cxn modelId="{F3168DD3-4BB7-4641-9CDC-ED2CA03C4E6D}" type="presOf" srcId="{E2F866C8-322C-47A7-B633-703C4112826F}" destId="{3B57A0D3-8728-40A5-B79E-F7D5C3A120C7}" srcOrd="0" destOrd="0" presId="urn:microsoft.com/office/officeart/2005/8/layout/vList2#1"/>
    <dgm:cxn modelId="{C52463D9-C3A9-4183-9A7C-CF2F994CEE28}" type="presOf" srcId="{EA9490CF-B859-4141-837A-1D4A6746AA49}" destId="{3E62794C-1607-4733-ADCA-906674A22343}" srcOrd="0" destOrd="0" presId="urn:microsoft.com/office/officeart/2005/8/layout/vList2#1"/>
    <dgm:cxn modelId="{B8835CE9-9126-4BEF-8EB3-3A97224AB7A3}" srcId="{694CA7C6-15F6-4B47-8E24-FE5C56E26217}" destId="{02C97DE5-1C1A-4A8B-A90C-5BDC5D8B1F5A}" srcOrd="1" destOrd="0" parTransId="{D367B59B-810A-435A-A373-1E68A84962C1}" sibTransId="{7D7BC599-12EE-40B9-AC4B-1FABF3389865}"/>
    <dgm:cxn modelId="{7F161DFC-033E-4405-A94C-E96CA4F3FB01}" srcId="{EA9490CF-B859-4141-837A-1D4A6746AA49}" destId="{8EE42B44-90DC-409D-9CD4-949B4BF0EAE9}" srcOrd="1" destOrd="0" parTransId="{FB7AE421-F225-4875-BA54-203F95092EF2}" sibTransId="{88CC037B-88C6-4C7B-9923-31E87FDDAF56}"/>
    <dgm:cxn modelId="{13A9A6D0-3A1F-4332-B9CB-0CB8188CA366}" type="presParOf" srcId="{7EBC2B5E-0208-4570-99BE-61F14D8CFDE7}" destId="{3E62794C-1607-4733-ADCA-906674A22343}" srcOrd="0" destOrd="0" presId="urn:microsoft.com/office/officeart/2005/8/layout/vList2#1"/>
    <dgm:cxn modelId="{2D9D154A-E377-4068-A56D-670A28FCB425}" type="presParOf" srcId="{7EBC2B5E-0208-4570-99BE-61F14D8CFDE7}" destId="{3B57A0D3-8728-40A5-B79E-F7D5C3A120C7}" srcOrd="1" destOrd="0" presId="urn:microsoft.com/office/officeart/2005/8/layout/vList2#1"/>
    <dgm:cxn modelId="{05F35BA2-A82D-4962-9282-070E69722272}" type="presParOf" srcId="{7EBC2B5E-0208-4570-99BE-61F14D8CFDE7}" destId="{16F3467F-589A-42D1-9134-3E95797766A2}" srcOrd="2" destOrd="0" presId="urn:microsoft.com/office/officeart/2005/8/layout/vList2#1"/>
    <dgm:cxn modelId="{0F64CD94-4660-43C3-B7FC-68FF8E795B63}" type="presParOf" srcId="{7EBC2B5E-0208-4570-99BE-61F14D8CFDE7}" destId="{50C6C0C8-D2B1-4ACB-B170-96A2C2FB0436}" srcOrd="3" destOrd="0" presId="urn:microsoft.com/office/officeart/2005/8/layout/vList2#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B23D42-BC25-41C4-9A3F-A3E78CFB9E14}" type="doc">
      <dgm:prSet loTypeId="urn:microsoft.com/office/officeart/2005/8/layout/hChevron3" loCatId="process" qsTypeId="urn:microsoft.com/office/officeart/2005/8/quickstyle/simple2#1" qsCatId="simple" csTypeId="urn:microsoft.com/office/officeart/2005/8/colors/accent1_2#4" csCatId="accent1" phldr="0"/>
      <dgm:spPr/>
    </dgm:pt>
    <dgm:pt modelId="{4B5DF693-4886-4E9C-B265-25DF30A69707}">
      <dgm:prSet phldrT="[Text]" phldr="0" custT="0"/>
      <dgm:spPr/>
      <dgm:t>
        <a:bodyPr vert="horz" wrap="square"/>
        <a:lstStyle/>
        <a:p>
          <a:pPr>
            <a:lnSpc>
              <a:spcPct val="100000"/>
            </a:lnSpc>
            <a:spcBef>
              <a:spcPct val="0"/>
            </a:spcBef>
            <a:spcAft>
              <a:spcPct val="35000"/>
            </a:spcAft>
          </a:pPr>
          <a:r>
            <a:rPr lang="en-US">
              <a:sym typeface="+mn-ea"/>
            </a:rPr>
            <a:t>Global</a:t>
          </a:r>
        </a:p>
        <a:p>
          <a:pPr>
            <a:lnSpc>
              <a:spcPct val="100000"/>
            </a:lnSpc>
            <a:spcBef>
              <a:spcPct val="0"/>
            </a:spcBef>
            <a:spcAft>
              <a:spcPct val="35000"/>
            </a:spcAft>
          </a:pPr>
          <a:r>
            <a:rPr lang="en-US" b="1">
              <a:solidFill>
                <a:srgbClr val="FFFF00"/>
              </a:solidFill>
              <a:sym typeface="+mn-ea"/>
            </a:rPr>
            <a:t>OnActionExecuting</a:t>
          </a:r>
        </a:p>
      </dgm:t>
    </dgm:pt>
    <dgm:pt modelId="{C45242E4-C1BE-46EE-AFF4-3FF6BC67FF5A}" type="parTrans" cxnId="{841DBDD9-9675-4188-82DB-775573B60AB6}">
      <dgm:prSet/>
      <dgm:spPr/>
    </dgm:pt>
    <dgm:pt modelId="{66F3CD11-6360-47FC-B16E-09D287CFF570}" type="sibTrans" cxnId="{841DBDD9-9675-4188-82DB-775573B60AB6}">
      <dgm:prSet/>
      <dgm:spPr/>
    </dgm:pt>
    <dgm:pt modelId="{D21DC186-0676-45FC-9354-C0188C2FF392}">
      <dgm:prSet phldrT="[Text]" phldr="0" custT="0"/>
      <dgm:spPr/>
      <dgm:t>
        <a:bodyPr vert="horz" wrap="square"/>
        <a:lstStyle/>
        <a:p>
          <a:pPr>
            <a:lnSpc>
              <a:spcPct val="100000"/>
            </a:lnSpc>
            <a:spcBef>
              <a:spcPct val="0"/>
            </a:spcBef>
            <a:spcAft>
              <a:spcPct val="35000"/>
            </a:spcAft>
          </a:pPr>
          <a:r>
            <a:rPr lang="en-US">
              <a:sym typeface="+mn-ea"/>
            </a:rPr>
            <a:t>Controller</a:t>
          </a:r>
        </a:p>
        <a:p>
          <a:pPr>
            <a:lnSpc>
              <a:spcPct val="100000"/>
            </a:lnSpc>
            <a:spcBef>
              <a:spcPct val="0"/>
            </a:spcBef>
            <a:spcAft>
              <a:spcPct val="35000"/>
            </a:spcAft>
          </a:pPr>
          <a:r>
            <a:rPr lang="en-US" b="1">
              <a:solidFill>
                <a:srgbClr val="FFFF00"/>
              </a:solidFill>
              <a:sym typeface="+mn-ea"/>
            </a:rPr>
            <a:t>OnActionExecuting</a:t>
          </a:r>
        </a:p>
      </dgm:t>
    </dgm:pt>
    <dgm:pt modelId="{33F77309-AEA6-42F5-AB74-D99CE411FBE2}" type="parTrans" cxnId="{0850C2A4-1B71-451B-8056-FD0C2CB0935E}">
      <dgm:prSet/>
      <dgm:spPr/>
    </dgm:pt>
    <dgm:pt modelId="{2E62AB09-D0F6-438F-9C66-EA56C3C41BD4}" type="sibTrans" cxnId="{0850C2A4-1B71-451B-8056-FD0C2CB0935E}">
      <dgm:prSet/>
      <dgm:spPr/>
    </dgm:pt>
    <dgm:pt modelId="{CB84C01F-80D0-4070-80A6-CB6614DA8F48}">
      <dgm:prSet phldrT="[Text]" phldr="0" custT="0"/>
      <dgm:spPr/>
      <dgm:t>
        <a:bodyPr vert="horz" wrap="square"/>
        <a:lstStyle/>
        <a:p>
          <a:pPr>
            <a:lnSpc>
              <a:spcPct val="100000"/>
            </a:lnSpc>
            <a:spcBef>
              <a:spcPct val="0"/>
            </a:spcBef>
            <a:spcAft>
              <a:spcPct val="35000"/>
            </a:spcAft>
          </a:pPr>
          <a:r>
            <a:rPr lang="en-US">
              <a:sym typeface="+mn-ea"/>
            </a:rPr>
            <a:t>Action</a:t>
          </a:r>
        </a:p>
        <a:p>
          <a:pPr>
            <a:lnSpc>
              <a:spcPct val="100000"/>
            </a:lnSpc>
            <a:spcBef>
              <a:spcPct val="0"/>
            </a:spcBef>
            <a:spcAft>
              <a:spcPct val="35000"/>
            </a:spcAft>
          </a:pPr>
          <a:r>
            <a:rPr lang="en-US" b="1">
              <a:solidFill>
                <a:srgbClr val="FFFF00"/>
              </a:solidFill>
              <a:sym typeface="+mn-ea"/>
            </a:rPr>
            <a:t>OnActionExecuting</a:t>
          </a:r>
        </a:p>
      </dgm:t>
    </dgm:pt>
    <dgm:pt modelId="{BD679D04-73EA-4B88-AC52-631A0355AF75}" type="parTrans" cxnId="{E12B7FD3-8059-42CE-89F2-536152ECEB97}">
      <dgm:prSet/>
      <dgm:spPr/>
    </dgm:pt>
    <dgm:pt modelId="{3D21CAD6-6F72-4608-B9D4-571910F9A702}" type="sibTrans" cxnId="{E12B7FD3-8059-42CE-89F2-536152ECEB97}">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3">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3">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3">
        <dgm:presLayoutVars>
          <dgm:bulletEnabled val="1"/>
        </dgm:presLayoutVars>
      </dgm:prSet>
      <dgm:spPr/>
    </dgm:pt>
  </dgm:ptLst>
  <dgm:cxnLst>
    <dgm:cxn modelId="{A0065E0F-C861-4A88-B634-5645DB6D576C}" type="presOf" srcId="{D21DC186-0676-45FC-9354-C0188C2FF392}" destId="{97ED5984-E182-4084-893A-3007DB7F6057}" srcOrd="0" destOrd="0" presId="urn:microsoft.com/office/officeart/2005/8/layout/hChevron3"/>
    <dgm:cxn modelId="{77F1D827-F2F2-49E1-88C6-A9DDB5A6BBF5}" type="presOf" srcId="{4B5DF693-4886-4E9C-B265-25DF30A69707}" destId="{1450B55C-E4AF-4C4A-86D5-6F08C883C8A1}" srcOrd="0" destOrd="0" presId="urn:microsoft.com/office/officeart/2005/8/layout/hChevron3"/>
    <dgm:cxn modelId="{84592990-04EB-4412-9308-AABB72D8DB7C}" type="presOf" srcId="{CB84C01F-80D0-4070-80A6-CB6614DA8F48}" destId="{BA1BBACD-C964-4429-B8AC-A0F655E890BE}" srcOrd="0" destOrd="0" presId="urn:microsoft.com/office/officeart/2005/8/layout/hChevron3"/>
    <dgm:cxn modelId="{0850C2A4-1B71-451B-8056-FD0C2CB0935E}" srcId="{9DB23D42-BC25-41C4-9A3F-A3E78CFB9E14}" destId="{D21DC186-0676-45FC-9354-C0188C2FF392}" srcOrd="1" destOrd="0" parTransId="{33F77309-AEA6-42F5-AB74-D99CE411FBE2}" sibTransId="{2E62AB09-D0F6-438F-9C66-EA56C3C41BD4}"/>
    <dgm:cxn modelId="{9F77F6A9-0670-40D9-9485-34CA1E7C3ED5}" type="presOf" srcId="{9DB23D42-BC25-41C4-9A3F-A3E78CFB9E14}" destId="{B84BFEFB-261E-437C-AD9E-90ED8A3C8045}" srcOrd="0" destOrd="0" presId="urn:microsoft.com/office/officeart/2005/8/layout/hChevron3"/>
    <dgm:cxn modelId="{E12B7FD3-8059-42CE-89F2-536152ECEB97}" srcId="{9DB23D42-BC25-41C4-9A3F-A3E78CFB9E14}" destId="{CB84C01F-80D0-4070-80A6-CB6614DA8F48}" srcOrd="2" destOrd="0" parTransId="{BD679D04-73EA-4B88-AC52-631A0355AF75}" sibTransId="{3D21CAD6-6F72-4608-B9D4-571910F9A702}"/>
    <dgm:cxn modelId="{841DBDD9-9675-4188-82DB-775573B60AB6}" srcId="{9DB23D42-BC25-41C4-9A3F-A3E78CFB9E14}" destId="{4B5DF693-4886-4E9C-B265-25DF30A69707}" srcOrd="0" destOrd="0" parTransId="{C45242E4-C1BE-46EE-AFF4-3FF6BC67FF5A}" sibTransId="{66F3CD11-6360-47FC-B16E-09D287CFF570}"/>
    <dgm:cxn modelId="{55629BFC-17DE-49C4-990E-6E72507DAD71}" type="presParOf" srcId="{B84BFEFB-261E-437C-AD9E-90ED8A3C8045}" destId="{1450B55C-E4AF-4C4A-86D5-6F08C883C8A1}" srcOrd="0" destOrd="0" presId="urn:microsoft.com/office/officeart/2005/8/layout/hChevron3"/>
    <dgm:cxn modelId="{E41ECCFD-262D-476D-8831-A98884C4111C}" type="presParOf" srcId="{B84BFEFB-261E-437C-AD9E-90ED8A3C8045}" destId="{B9E1FA38-2042-466B-8091-F149A9FE2767}" srcOrd="1" destOrd="0" presId="urn:microsoft.com/office/officeart/2005/8/layout/hChevron3"/>
    <dgm:cxn modelId="{2FE75292-490B-4B49-9493-69F0102412E0}" type="presParOf" srcId="{B84BFEFB-261E-437C-AD9E-90ED8A3C8045}" destId="{97ED5984-E182-4084-893A-3007DB7F6057}" srcOrd="2" destOrd="0" presId="urn:microsoft.com/office/officeart/2005/8/layout/hChevron3"/>
    <dgm:cxn modelId="{7EA8B947-4B8C-4350-9082-5EA4C9FF7E26}" type="presParOf" srcId="{B84BFEFB-261E-437C-AD9E-90ED8A3C8045}" destId="{D2344F82-2A90-412D-B813-61B1B47F68C7}" srcOrd="3" destOrd="0" presId="urn:microsoft.com/office/officeart/2005/8/layout/hChevron3"/>
    <dgm:cxn modelId="{B2CC633E-81E8-47EA-A9A3-2D5D9910B190}" type="presParOf" srcId="{B84BFEFB-261E-437C-AD9E-90ED8A3C8045}" destId="{BA1BBACD-C964-4429-B8AC-A0F655E890BE}"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B23D42-BC25-41C4-9A3F-A3E78CFB9E14}" type="doc">
      <dgm:prSet loTypeId="urn:microsoft.com/office/officeart/2005/8/layout/hChevron3" loCatId="process" qsTypeId="urn:microsoft.com/office/officeart/2005/8/quickstyle/simple2#2" qsCatId="simple" csTypeId="urn:microsoft.com/office/officeart/2005/8/colors/accent1_2#5" csCatId="accent1" phldr="0"/>
      <dgm:spPr/>
    </dgm:pt>
    <dgm:pt modelId="{4B5DF693-4886-4E9C-B265-25DF30A69707}">
      <dgm:prSet phldrT="[Text]" phldr="0" custT="0"/>
      <dgm:spPr/>
      <dgm:t>
        <a:bodyPr vert="horz" wrap="square"/>
        <a:lstStyle/>
        <a:p>
          <a:pPr>
            <a:lnSpc>
              <a:spcPct val="100000"/>
            </a:lnSpc>
            <a:spcBef>
              <a:spcPct val="0"/>
            </a:spcBef>
            <a:spcAft>
              <a:spcPct val="35000"/>
            </a:spcAft>
          </a:pPr>
          <a:r>
            <a:rPr lang="en-US">
              <a:sym typeface="+mn-ea"/>
            </a:rPr>
            <a:t>Action</a:t>
          </a:r>
          <a:endParaRPr lang="en-US">
            <a:solidFill>
              <a:schemeClr val="tx1">
                <a:lumMod val="95000"/>
                <a:lumOff val="5000"/>
              </a:schemeClr>
            </a:solidFill>
            <a:sym typeface="+mn-ea"/>
          </a:endParaRPr>
        </a:p>
        <a:p>
          <a:pPr>
            <a:lnSpc>
              <a:spcPct val="100000"/>
            </a:lnSpc>
            <a:spcBef>
              <a:spcPct val="0"/>
            </a:spcBef>
            <a:spcAft>
              <a:spcPct val="35000"/>
            </a:spcAft>
          </a:pPr>
          <a:r>
            <a:rPr lang="en-US" b="1">
              <a:solidFill>
                <a:schemeClr val="tx1">
                  <a:lumMod val="95000"/>
                  <a:lumOff val="5000"/>
                </a:schemeClr>
              </a:solidFill>
              <a:sym typeface="+mn-ea"/>
            </a:rPr>
            <a:t>OnActionExecuted</a:t>
          </a:r>
        </a:p>
      </dgm:t>
    </dgm:pt>
    <dgm:pt modelId="{C45242E4-C1BE-46EE-AFF4-3FF6BC67FF5A}" type="parTrans" cxnId="{A02CAC10-8104-4331-81A1-70D2011E3963}">
      <dgm:prSet/>
      <dgm:spPr/>
    </dgm:pt>
    <dgm:pt modelId="{66F3CD11-6360-47FC-B16E-09D287CFF570}" type="sibTrans" cxnId="{A02CAC10-8104-4331-81A1-70D2011E3963}">
      <dgm:prSet/>
      <dgm:spPr/>
    </dgm:pt>
    <dgm:pt modelId="{D21DC186-0676-45FC-9354-C0188C2FF392}">
      <dgm:prSet phldrT="[Text]" phldr="0" custT="0"/>
      <dgm:spPr/>
      <dgm:t>
        <a:bodyPr vert="horz" wrap="square"/>
        <a:lstStyle/>
        <a:p>
          <a:pPr>
            <a:lnSpc>
              <a:spcPct val="100000"/>
            </a:lnSpc>
            <a:spcBef>
              <a:spcPct val="0"/>
            </a:spcBef>
            <a:spcAft>
              <a:spcPct val="35000"/>
            </a:spcAft>
          </a:pPr>
          <a:r>
            <a:rPr lang="en-US">
              <a:sym typeface="+mn-ea"/>
            </a:rPr>
            <a:t>Controller</a:t>
          </a:r>
        </a:p>
        <a:p>
          <a:pPr>
            <a:lnSpc>
              <a:spcPct val="100000"/>
            </a:lnSpc>
            <a:spcBef>
              <a:spcPct val="0"/>
            </a:spcBef>
            <a:spcAft>
              <a:spcPct val="35000"/>
            </a:spcAft>
          </a:pPr>
          <a:r>
            <a:rPr lang="en-US" b="1">
              <a:solidFill>
                <a:schemeClr val="tx1">
                  <a:lumMod val="95000"/>
                  <a:lumOff val="5000"/>
                </a:schemeClr>
              </a:solidFill>
              <a:sym typeface="+mn-ea"/>
            </a:rPr>
            <a:t>OnActionExecuted</a:t>
          </a:r>
        </a:p>
      </dgm:t>
    </dgm:pt>
    <dgm:pt modelId="{33F77309-AEA6-42F5-AB74-D99CE411FBE2}" type="parTrans" cxnId="{782260B6-E58A-49AA-8437-E1ACEB2541AA}">
      <dgm:prSet/>
      <dgm:spPr/>
    </dgm:pt>
    <dgm:pt modelId="{2E62AB09-D0F6-438F-9C66-EA56C3C41BD4}" type="sibTrans" cxnId="{782260B6-E58A-49AA-8437-E1ACEB2541AA}">
      <dgm:prSet/>
      <dgm:spPr/>
    </dgm:pt>
    <dgm:pt modelId="{CB84C01F-80D0-4070-80A6-CB6614DA8F48}">
      <dgm:prSet phldrT="[Text]" phldr="0" custT="0"/>
      <dgm:spPr/>
      <dgm:t>
        <a:bodyPr vert="horz" wrap="square"/>
        <a:lstStyle/>
        <a:p>
          <a:pPr>
            <a:lnSpc>
              <a:spcPct val="100000"/>
            </a:lnSpc>
            <a:spcBef>
              <a:spcPct val="0"/>
            </a:spcBef>
            <a:spcAft>
              <a:spcPct val="35000"/>
            </a:spcAft>
          </a:pPr>
          <a:r>
            <a:rPr lang="en-US">
              <a:sym typeface="+mn-ea"/>
            </a:rPr>
            <a:t>Global</a:t>
          </a:r>
        </a:p>
        <a:p>
          <a:pPr>
            <a:lnSpc>
              <a:spcPct val="100000"/>
            </a:lnSpc>
            <a:spcBef>
              <a:spcPct val="0"/>
            </a:spcBef>
            <a:spcAft>
              <a:spcPct val="35000"/>
            </a:spcAft>
          </a:pPr>
          <a:r>
            <a:rPr lang="en-US" b="1">
              <a:solidFill>
                <a:schemeClr val="tx1">
                  <a:lumMod val="95000"/>
                  <a:lumOff val="5000"/>
                </a:schemeClr>
              </a:solidFill>
              <a:sym typeface="+mn-ea"/>
            </a:rPr>
            <a:t>OnActionExecuted</a:t>
          </a:r>
        </a:p>
      </dgm:t>
    </dgm:pt>
    <dgm:pt modelId="{BD679D04-73EA-4B88-AC52-631A0355AF75}" type="parTrans" cxnId="{9DC7EEEF-1529-434B-9978-77B8AF21D34C}">
      <dgm:prSet/>
      <dgm:spPr/>
    </dgm:pt>
    <dgm:pt modelId="{3D21CAD6-6F72-4608-B9D4-571910F9A702}" type="sibTrans" cxnId="{9DC7EEEF-1529-434B-9978-77B8AF21D34C}">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3">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3">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3">
        <dgm:presLayoutVars>
          <dgm:bulletEnabled val="1"/>
        </dgm:presLayoutVars>
      </dgm:prSet>
      <dgm:spPr/>
    </dgm:pt>
  </dgm:ptLst>
  <dgm:cxnLst>
    <dgm:cxn modelId="{A02CAC10-8104-4331-81A1-70D2011E3963}" srcId="{9DB23D42-BC25-41C4-9A3F-A3E78CFB9E14}" destId="{4B5DF693-4886-4E9C-B265-25DF30A69707}" srcOrd="0" destOrd="0" parTransId="{C45242E4-C1BE-46EE-AFF4-3FF6BC67FF5A}" sibTransId="{66F3CD11-6360-47FC-B16E-09D287CFF570}"/>
    <dgm:cxn modelId="{673D9412-6E2B-420A-A2FE-C1895FFAAF3B}" type="presOf" srcId="{CB84C01F-80D0-4070-80A6-CB6614DA8F48}" destId="{BA1BBACD-C964-4429-B8AC-A0F655E890BE}" srcOrd="0" destOrd="0" presId="urn:microsoft.com/office/officeart/2005/8/layout/hChevron3"/>
    <dgm:cxn modelId="{15A8666B-20F7-4EFF-8B66-30F406220295}" type="presOf" srcId="{9DB23D42-BC25-41C4-9A3F-A3E78CFB9E14}" destId="{B84BFEFB-261E-437C-AD9E-90ED8A3C8045}" srcOrd="0" destOrd="0" presId="urn:microsoft.com/office/officeart/2005/8/layout/hChevron3"/>
    <dgm:cxn modelId="{782260B6-E58A-49AA-8437-E1ACEB2541AA}" srcId="{9DB23D42-BC25-41C4-9A3F-A3E78CFB9E14}" destId="{D21DC186-0676-45FC-9354-C0188C2FF392}" srcOrd="1" destOrd="0" parTransId="{33F77309-AEA6-42F5-AB74-D99CE411FBE2}" sibTransId="{2E62AB09-D0F6-438F-9C66-EA56C3C41BD4}"/>
    <dgm:cxn modelId="{84896DC8-63D6-4B2D-B8B0-C18F0F85533F}" type="presOf" srcId="{4B5DF693-4886-4E9C-B265-25DF30A69707}" destId="{1450B55C-E4AF-4C4A-86D5-6F08C883C8A1}" srcOrd="0" destOrd="0" presId="urn:microsoft.com/office/officeart/2005/8/layout/hChevron3"/>
    <dgm:cxn modelId="{9DC7EEEF-1529-434B-9978-77B8AF21D34C}" srcId="{9DB23D42-BC25-41C4-9A3F-A3E78CFB9E14}" destId="{CB84C01F-80D0-4070-80A6-CB6614DA8F48}" srcOrd="2" destOrd="0" parTransId="{BD679D04-73EA-4B88-AC52-631A0355AF75}" sibTransId="{3D21CAD6-6F72-4608-B9D4-571910F9A702}"/>
    <dgm:cxn modelId="{1BDAEDF6-7FA9-40D1-A7C0-1E322311E633}" type="presOf" srcId="{D21DC186-0676-45FC-9354-C0188C2FF392}" destId="{97ED5984-E182-4084-893A-3007DB7F6057}" srcOrd="0" destOrd="0" presId="urn:microsoft.com/office/officeart/2005/8/layout/hChevron3"/>
    <dgm:cxn modelId="{5D6576B7-916F-404C-BE4F-8205FE7F1479}" type="presParOf" srcId="{B84BFEFB-261E-437C-AD9E-90ED8A3C8045}" destId="{1450B55C-E4AF-4C4A-86D5-6F08C883C8A1}" srcOrd="0" destOrd="0" presId="urn:microsoft.com/office/officeart/2005/8/layout/hChevron3"/>
    <dgm:cxn modelId="{D9594D97-4A0A-4AF7-BB54-83979559960A}" type="presParOf" srcId="{B84BFEFB-261E-437C-AD9E-90ED8A3C8045}" destId="{B9E1FA38-2042-466B-8091-F149A9FE2767}" srcOrd="1" destOrd="0" presId="urn:microsoft.com/office/officeart/2005/8/layout/hChevron3"/>
    <dgm:cxn modelId="{7DDCCAC3-C64F-4A0C-94A4-52203DB43B40}" type="presParOf" srcId="{B84BFEFB-261E-437C-AD9E-90ED8A3C8045}" destId="{97ED5984-E182-4084-893A-3007DB7F6057}" srcOrd="2" destOrd="0" presId="urn:microsoft.com/office/officeart/2005/8/layout/hChevron3"/>
    <dgm:cxn modelId="{FECE85E7-0FEB-4774-AD1A-E14C94F06EE1}" type="presParOf" srcId="{B84BFEFB-261E-437C-AD9E-90ED8A3C8045}" destId="{D2344F82-2A90-412D-B813-61B1B47F68C7}" srcOrd="3" destOrd="0" presId="urn:microsoft.com/office/officeart/2005/8/layout/hChevron3"/>
    <dgm:cxn modelId="{AE0D664B-EAD9-4413-8060-231DDDA7F4E6}" type="presParOf" srcId="{B84BFEFB-261E-437C-AD9E-90ED8A3C8045}" destId="{BA1BBACD-C964-4429-B8AC-A0F655E890BE}" srcOrd="4"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B2E4C7-2DBC-45BC-B933-FAAF417E8C6B}" type="doc">
      <dgm:prSet loTypeId="urn:microsoft.com/office/officeart/2005/8/layout/hList6" loCatId="list" qsTypeId="urn:microsoft.com/office/officeart/2005/8/quickstyle/simple1#4" qsCatId="simple" csTypeId="urn:microsoft.com/office/officeart/2005/8/colors/accent1_2#6" csCatId="accent1" phldr="0"/>
      <dgm:spPr/>
      <dgm:t>
        <a:bodyPr/>
        <a:lstStyle/>
        <a:p>
          <a:endParaRPr lang="en-US"/>
        </a:p>
      </dgm:t>
    </dgm:pt>
    <dgm:pt modelId="{DA8A2D07-F387-4404-9FCB-397A6A028210}">
      <dgm:prSet phldrT="[Text]" phldr="0" custT="0"/>
      <dgm:spPr/>
      <dgm:t>
        <a:bodyPr vert="horz" wrap="square"/>
        <a:lstStyle/>
        <a:p>
          <a:pPr>
            <a:lnSpc>
              <a:spcPct val="100000"/>
            </a:lnSpc>
            <a:spcBef>
              <a:spcPct val="0"/>
            </a:spcBef>
            <a:spcAft>
              <a:spcPct val="35000"/>
            </a:spcAft>
          </a:pPr>
          <a:r>
            <a:rPr lang="en-US" b="1">
              <a:solidFill>
                <a:schemeClr val="accent4">
                  <a:lumMod val="60000"/>
                  <a:lumOff val="40000"/>
                </a:schemeClr>
              </a:solidFill>
            </a:rPr>
            <a:t>“in” - “out”</a:t>
          </a:r>
          <a:endParaRPr lang="en-US"/>
        </a:p>
      </dgm:t>
    </dgm:pt>
    <dgm:pt modelId="{6834AA20-CCB2-4B69-B573-CB4D31C014E6}" type="parTrans" cxnId="{2A08AA89-281E-44E5-BC92-F06D0C7C8ED2}">
      <dgm:prSet/>
      <dgm:spPr/>
      <dgm:t>
        <a:bodyPr/>
        <a:lstStyle/>
        <a:p>
          <a:endParaRPr lang="en-US"/>
        </a:p>
      </dgm:t>
    </dgm:pt>
    <dgm:pt modelId="{8755279E-20A5-4AEE-BDD2-C54EFA6328A6}" type="sibTrans" cxnId="{2A08AA89-281E-44E5-BC92-F06D0C7C8ED2}">
      <dgm:prSet/>
      <dgm:spPr/>
      <dgm:t>
        <a:bodyPr/>
        <a:lstStyle/>
        <a:p>
          <a:endParaRPr lang="en-US"/>
        </a:p>
      </dgm:t>
    </dgm:pt>
    <dgm:pt modelId="{8E41D9A1-2632-407C-8BD5-504EA4C6BDA2}">
      <dgm:prSet phldr="0" custT="0"/>
      <dgm:spPr/>
      <dgm:t>
        <a:bodyPr vert="horz" wrap="square"/>
        <a:lstStyle/>
        <a:p>
          <a:pPr>
            <a:lnSpc>
              <a:spcPct val="100000"/>
            </a:lnSpc>
            <a:spcBef>
              <a:spcPct val="0"/>
            </a:spcBef>
            <a:spcAft>
              <a:spcPct val="15000"/>
            </a:spcAft>
          </a:pPr>
          <a:r>
            <a:rPr lang="en-US"/>
            <a:t>Through middleware.</a:t>
          </a:r>
        </a:p>
      </dgm:t>
    </dgm:pt>
    <dgm:pt modelId="{9EBF906D-14EA-404B-A8FA-5651D7A9C5B7}" type="parTrans" cxnId="{727AF825-9DF5-42F9-93B8-D7E2A8791DFF}">
      <dgm:prSet/>
      <dgm:spPr/>
    </dgm:pt>
    <dgm:pt modelId="{9C08FFE6-5B21-457C-8BED-170717377104}" type="sibTrans" cxnId="{727AF825-9DF5-42F9-93B8-D7E2A8791DFF}">
      <dgm:prSet/>
      <dgm:spPr/>
    </dgm:pt>
    <dgm:pt modelId="{B2F063CC-8ECF-4C0F-9AC4-F4D989B7F3B4}">
      <dgm:prSet phldr="0" custT="0"/>
      <dgm:spPr/>
      <dgm:t>
        <a:bodyPr vert="horz" wrap="square"/>
        <a:lstStyle/>
        <a:p>
          <a:pPr>
            <a:lnSpc>
              <a:spcPct val="100000"/>
            </a:lnSpc>
            <a:spcBef>
              <a:spcPct val="0"/>
            </a:spcBef>
            <a:spcAft>
              <a:spcPct val="15000"/>
            </a:spcAft>
          </a:pPr>
          <a:r>
            <a:rPr lang="en-US"/>
            <a:t>Filters also two-way (resource, action, result).</a:t>
          </a:r>
        </a:p>
      </dgm:t>
    </dgm:pt>
    <dgm:pt modelId="{D13CFCFD-FEEC-45EE-8D03-6ACC826C26CD}" type="parTrans" cxnId="{31E92B36-C3A4-46F2-A42F-D036B34C388A}">
      <dgm:prSet/>
      <dgm:spPr/>
    </dgm:pt>
    <dgm:pt modelId="{5DD24B80-E154-4F17-8AEC-0274259ACB35}" type="sibTrans" cxnId="{31E92B36-C3A4-46F2-A42F-D036B34C388A}">
      <dgm:prSet/>
      <dgm:spPr/>
    </dgm:pt>
    <dgm:pt modelId="{D7AF1C1D-144B-4B25-A777-792381B7ED5B}">
      <dgm:prSet phldrT="[Text]" phldr="0" custT="0"/>
      <dgm:spPr/>
      <dgm:t>
        <a:bodyPr vert="horz" wrap="square"/>
        <a:lstStyle/>
        <a:p>
          <a:pPr>
            <a:lnSpc>
              <a:spcPct val="100000"/>
            </a:lnSpc>
            <a:spcBef>
              <a:spcPct val="0"/>
            </a:spcBef>
            <a:spcAft>
              <a:spcPct val="35000"/>
            </a:spcAft>
          </a:pPr>
          <a:r>
            <a:rPr lang="en-US" b="1">
              <a:solidFill>
                <a:schemeClr val="accent4">
                  <a:lumMod val="60000"/>
                  <a:lumOff val="40000"/>
                </a:schemeClr>
              </a:solidFill>
            </a:rPr>
            <a:t>Short-circuit</a:t>
          </a:r>
          <a:endParaRPr lang="en-US"/>
        </a:p>
      </dgm:t>
    </dgm:pt>
    <dgm:pt modelId="{24B9E243-8415-4A77-8486-6B84ADEA7DB0}" type="parTrans" cxnId="{37515E27-DD64-42EC-B0F3-1B17E9D67950}">
      <dgm:prSet/>
      <dgm:spPr/>
      <dgm:t>
        <a:bodyPr/>
        <a:lstStyle/>
        <a:p>
          <a:endParaRPr lang="en-US"/>
        </a:p>
      </dgm:t>
    </dgm:pt>
    <dgm:pt modelId="{B5AE4F68-C44C-4384-AF42-66197C13C64E}" type="sibTrans" cxnId="{37515E27-DD64-42EC-B0F3-1B17E9D67950}">
      <dgm:prSet/>
      <dgm:spPr/>
      <dgm:t>
        <a:bodyPr/>
        <a:lstStyle/>
        <a:p>
          <a:endParaRPr lang="en-US"/>
        </a:p>
      </dgm:t>
    </dgm:pt>
    <dgm:pt modelId="{5D07EE76-EB87-4EE0-8BA0-C544AFEDC53C}">
      <dgm:prSet phldr="0" custT="0"/>
      <dgm:spPr/>
      <dgm:t>
        <a:bodyPr vert="horz" wrap="square"/>
        <a:lstStyle/>
        <a:p>
          <a:pPr>
            <a:lnSpc>
              <a:spcPct val="100000"/>
            </a:lnSpc>
            <a:spcBef>
              <a:spcPct val="0"/>
            </a:spcBef>
            <a:spcAft>
              <a:spcPct val="15000"/>
            </a:spcAft>
          </a:pPr>
          <a:r>
            <a:rPr lang="en-US"/>
            <a:t>Middleware can short-circuit by returning a response.</a:t>
          </a:r>
        </a:p>
      </dgm:t>
    </dgm:pt>
    <dgm:pt modelId="{AF68D7D0-D2E3-4A00-8C03-FE6FFCBDD95B}" type="parTrans" cxnId="{F68188B2-16FA-46FA-9A79-075120AD6DB5}">
      <dgm:prSet/>
      <dgm:spPr/>
    </dgm:pt>
    <dgm:pt modelId="{4E91BBB6-F113-46D7-8980-057E235375A8}" type="sibTrans" cxnId="{F68188B2-16FA-46FA-9A79-075120AD6DB5}">
      <dgm:prSet/>
      <dgm:spPr/>
    </dgm:pt>
    <dgm:pt modelId="{2DB60DC9-78A4-4283-A353-269021003764}">
      <dgm:prSet phldr="0" custT="0"/>
      <dgm:spPr/>
      <dgm:t>
        <a:bodyPr vert="horz" wrap="square"/>
        <a:lstStyle/>
        <a:p>
          <a:pPr>
            <a:lnSpc>
              <a:spcPct val="100000"/>
            </a:lnSpc>
            <a:spcBef>
              <a:spcPct val="0"/>
            </a:spcBef>
            <a:spcAft>
              <a:spcPct val="15000"/>
            </a:spcAft>
          </a:pPr>
          <a:r>
            <a:rPr lang="en-US"/>
            <a:t>Filters can also short-circuit the Filter pipeline</a:t>
          </a:r>
        </a:p>
      </dgm:t>
    </dgm:pt>
    <dgm:pt modelId="{3C4C8A2A-8A0C-4EFF-A1C1-5CB598044621}" type="parTrans" cxnId="{5BD8D68F-3052-4920-A63A-435252889615}">
      <dgm:prSet/>
      <dgm:spPr/>
    </dgm:pt>
    <dgm:pt modelId="{F7AFB8A9-0BA9-426F-9427-4E3D1B6C7CA9}" type="sibTrans" cxnId="{5BD8D68F-3052-4920-A63A-435252889615}">
      <dgm:prSet/>
      <dgm:spPr/>
    </dgm:pt>
    <dgm:pt modelId="{07FA4ADD-8D96-4B06-AE7F-902B878DD8B1}">
      <dgm:prSet phldrT="[Text]" phldr="0" custT="0"/>
      <dgm:spPr/>
      <dgm:t>
        <a:bodyPr vert="horz" wrap="square"/>
        <a:lstStyle/>
        <a:p>
          <a:pPr>
            <a:lnSpc>
              <a:spcPct val="100000"/>
            </a:lnSpc>
            <a:spcBef>
              <a:spcPct val="0"/>
            </a:spcBef>
            <a:spcAft>
              <a:spcPct val="35000"/>
            </a:spcAft>
          </a:pPr>
          <a:r>
            <a:rPr lang="en-US" b="1">
              <a:solidFill>
                <a:schemeClr val="accent4">
                  <a:lumMod val="60000"/>
                  <a:lumOff val="40000"/>
                </a:schemeClr>
              </a:solidFill>
            </a:rPr>
            <a:t>Croscutting concerns</a:t>
          </a:r>
          <a:endParaRPr lang="en-US"/>
        </a:p>
      </dgm:t>
    </dgm:pt>
    <dgm:pt modelId="{A8B4A2D4-51F6-4657-92F3-DB580AE5F569}" type="parTrans" cxnId="{08BE9874-A654-47B7-8357-1C7635484E36}">
      <dgm:prSet/>
      <dgm:spPr/>
      <dgm:t>
        <a:bodyPr/>
        <a:lstStyle/>
        <a:p>
          <a:endParaRPr lang="en-US"/>
        </a:p>
      </dgm:t>
    </dgm:pt>
    <dgm:pt modelId="{33BF6C47-5256-4D8E-874B-728742A8CEC4}" type="sibTrans" cxnId="{08BE9874-A654-47B7-8357-1C7635484E36}">
      <dgm:prSet/>
      <dgm:spPr/>
      <dgm:t>
        <a:bodyPr/>
        <a:lstStyle/>
        <a:p>
          <a:endParaRPr lang="en-US"/>
        </a:p>
      </dgm:t>
    </dgm:pt>
    <dgm:pt modelId="{DE0354EA-D2C3-4F10-B96B-9F9B9D97B8F8}">
      <dgm:prSet phldr="0" custT="0"/>
      <dgm:spPr/>
      <dgm:t>
        <a:bodyPr vert="horz" wrap="square"/>
        <a:lstStyle/>
        <a:p>
          <a:pPr>
            <a:lnSpc>
              <a:spcPct val="100000"/>
            </a:lnSpc>
            <a:spcBef>
              <a:spcPct val="0"/>
            </a:spcBef>
            <a:spcAft>
              <a:spcPct val="15000"/>
            </a:spcAft>
          </a:pPr>
          <a:r>
            <a:rPr lang="en-US"/>
            <a:t>Middleware: Logging, exception handling</a:t>
          </a:r>
        </a:p>
      </dgm:t>
    </dgm:pt>
    <dgm:pt modelId="{417DBD41-D3AD-47AC-BE30-DB463A97995F}" type="parTrans" cxnId="{82A705FF-85A1-42B3-8B6B-ADD0E9578D11}">
      <dgm:prSet/>
      <dgm:spPr/>
    </dgm:pt>
    <dgm:pt modelId="{1B23E1E3-508E-4DCD-AD60-D1A37F6B2CDF}" type="sibTrans" cxnId="{82A705FF-85A1-42B3-8B6B-ADD0E9578D11}">
      <dgm:prSet/>
      <dgm:spPr/>
    </dgm:pt>
    <dgm:pt modelId="{55A0F5F7-F30E-4F04-8C7D-C57D6B34129C}">
      <dgm:prSet phldr="0" custT="0"/>
      <dgm:spPr/>
      <dgm:t>
        <a:bodyPr vert="horz" wrap="square"/>
        <a:lstStyle/>
        <a:p>
          <a:pPr>
            <a:lnSpc>
              <a:spcPct val="100000"/>
            </a:lnSpc>
            <a:spcBef>
              <a:spcPct val="0"/>
            </a:spcBef>
            <a:spcAft>
              <a:spcPct val="15000"/>
            </a:spcAft>
          </a:pPr>
          <a:r>
            <a:rPr lang="en-US"/>
            <a:t>Filter also lend themselves crosscutting</a:t>
          </a:r>
        </a:p>
      </dgm:t>
    </dgm:pt>
    <dgm:pt modelId="{0B0215DB-CEAA-4025-B8AB-A5A82B66FBEC}" type="parTrans" cxnId="{C5589E93-4398-4474-A4B7-60913B4DCF49}">
      <dgm:prSet/>
      <dgm:spPr/>
    </dgm:pt>
    <dgm:pt modelId="{29A8B225-C04A-42F3-81C7-F16B80BB61D4}" type="sibTrans" cxnId="{C5589E93-4398-4474-A4B7-60913B4DCF49}">
      <dgm:prSet/>
      <dgm:spPr/>
    </dgm:pt>
    <dgm:pt modelId="{DE36D10E-86CD-4C6D-B150-31E525EF527D}" type="pres">
      <dgm:prSet presAssocID="{ACB2E4C7-2DBC-45BC-B933-FAAF417E8C6B}" presName="Name0" presStyleCnt="0">
        <dgm:presLayoutVars>
          <dgm:dir/>
          <dgm:resizeHandles val="exact"/>
        </dgm:presLayoutVars>
      </dgm:prSet>
      <dgm:spPr/>
    </dgm:pt>
    <dgm:pt modelId="{E561ED5B-86C5-4F33-9AFB-CF29287F5ADA}" type="pres">
      <dgm:prSet presAssocID="{DA8A2D07-F387-4404-9FCB-397A6A028210}" presName="node" presStyleLbl="node1" presStyleIdx="0" presStyleCnt="3" custLinFactNeighborX="12526">
        <dgm:presLayoutVars>
          <dgm:bulletEnabled val="1"/>
        </dgm:presLayoutVars>
      </dgm:prSet>
      <dgm:spPr/>
    </dgm:pt>
    <dgm:pt modelId="{2AE1D4D4-A63C-4622-84B0-74ED38324CB1}" type="pres">
      <dgm:prSet presAssocID="{8755279E-20A5-4AEE-BDD2-C54EFA6328A6}" presName="sibTrans" presStyleCnt="0"/>
      <dgm:spPr/>
    </dgm:pt>
    <dgm:pt modelId="{CB90536C-45AA-4FBE-BCAF-99890DDD97C8}" type="pres">
      <dgm:prSet presAssocID="{D7AF1C1D-144B-4B25-A777-792381B7ED5B}" presName="node" presStyleLbl="node1" presStyleIdx="1" presStyleCnt="3">
        <dgm:presLayoutVars>
          <dgm:bulletEnabled val="1"/>
        </dgm:presLayoutVars>
      </dgm:prSet>
      <dgm:spPr/>
    </dgm:pt>
    <dgm:pt modelId="{155DCBB0-73F9-4F8F-A361-B90F0294764B}" type="pres">
      <dgm:prSet presAssocID="{B5AE4F68-C44C-4384-AF42-66197C13C64E}" presName="sibTrans" presStyleCnt="0"/>
      <dgm:spPr/>
    </dgm:pt>
    <dgm:pt modelId="{35A89FA7-451D-44F0-A02E-1277ECD1BBE6}" type="pres">
      <dgm:prSet presAssocID="{07FA4ADD-8D96-4B06-AE7F-902B878DD8B1}" presName="node" presStyleLbl="node1" presStyleIdx="2" presStyleCnt="3">
        <dgm:presLayoutVars>
          <dgm:bulletEnabled val="1"/>
        </dgm:presLayoutVars>
      </dgm:prSet>
      <dgm:spPr/>
    </dgm:pt>
  </dgm:ptLst>
  <dgm:cxnLst>
    <dgm:cxn modelId="{C0971F05-39C8-4AED-BF06-03B4C794CE4A}" type="presOf" srcId="{DE0354EA-D2C3-4F10-B96B-9F9B9D97B8F8}" destId="{35A89FA7-451D-44F0-A02E-1277ECD1BBE6}" srcOrd="0" destOrd="1" presId="urn:microsoft.com/office/officeart/2005/8/layout/hList6"/>
    <dgm:cxn modelId="{C5CFC812-39E4-4D07-878C-82C6A2B7C4FB}" type="presOf" srcId="{8E41D9A1-2632-407C-8BD5-504EA4C6BDA2}" destId="{E561ED5B-86C5-4F33-9AFB-CF29287F5ADA}" srcOrd="0" destOrd="1" presId="urn:microsoft.com/office/officeart/2005/8/layout/hList6"/>
    <dgm:cxn modelId="{727AF825-9DF5-42F9-93B8-D7E2A8791DFF}" srcId="{DA8A2D07-F387-4404-9FCB-397A6A028210}" destId="{8E41D9A1-2632-407C-8BD5-504EA4C6BDA2}" srcOrd="0" destOrd="0" parTransId="{9EBF906D-14EA-404B-A8FA-5651D7A9C5B7}" sibTransId="{9C08FFE6-5B21-457C-8BED-170717377104}"/>
    <dgm:cxn modelId="{37515E27-DD64-42EC-B0F3-1B17E9D67950}" srcId="{ACB2E4C7-2DBC-45BC-B933-FAAF417E8C6B}" destId="{D7AF1C1D-144B-4B25-A777-792381B7ED5B}" srcOrd="1" destOrd="0" parTransId="{24B9E243-8415-4A77-8486-6B84ADEA7DB0}" sibTransId="{B5AE4F68-C44C-4384-AF42-66197C13C64E}"/>
    <dgm:cxn modelId="{31E92B36-C3A4-46F2-A42F-D036B34C388A}" srcId="{DA8A2D07-F387-4404-9FCB-397A6A028210}" destId="{B2F063CC-8ECF-4C0F-9AC4-F4D989B7F3B4}" srcOrd="1" destOrd="0" parTransId="{D13CFCFD-FEEC-45EE-8D03-6ACC826C26CD}" sibTransId="{5DD24B80-E154-4F17-8AEC-0274259ACB35}"/>
    <dgm:cxn modelId="{08BE9874-A654-47B7-8357-1C7635484E36}" srcId="{ACB2E4C7-2DBC-45BC-B933-FAAF417E8C6B}" destId="{07FA4ADD-8D96-4B06-AE7F-902B878DD8B1}" srcOrd="2" destOrd="0" parTransId="{A8B4A2D4-51F6-4657-92F3-DB580AE5F569}" sibTransId="{33BF6C47-5256-4D8E-874B-728742A8CEC4}"/>
    <dgm:cxn modelId="{2A08AA89-281E-44E5-BC92-F06D0C7C8ED2}" srcId="{ACB2E4C7-2DBC-45BC-B933-FAAF417E8C6B}" destId="{DA8A2D07-F387-4404-9FCB-397A6A028210}" srcOrd="0" destOrd="0" parTransId="{6834AA20-CCB2-4B69-B573-CB4D31C014E6}" sibTransId="{8755279E-20A5-4AEE-BDD2-C54EFA6328A6}"/>
    <dgm:cxn modelId="{5BD8D68F-3052-4920-A63A-435252889615}" srcId="{D7AF1C1D-144B-4B25-A777-792381B7ED5B}" destId="{2DB60DC9-78A4-4283-A353-269021003764}" srcOrd="1" destOrd="0" parTransId="{3C4C8A2A-8A0C-4EFF-A1C1-5CB598044621}" sibTransId="{F7AFB8A9-0BA9-426F-9427-4E3D1B6C7CA9}"/>
    <dgm:cxn modelId="{C5589E93-4398-4474-A4B7-60913B4DCF49}" srcId="{07FA4ADD-8D96-4B06-AE7F-902B878DD8B1}" destId="{55A0F5F7-F30E-4F04-8C7D-C57D6B34129C}" srcOrd="1" destOrd="0" parTransId="{0B0215DB-CEAA-4025-B8AB-A5A82B66FBEC}" sibTransId="{29A8B225-C04A-42F3-81C7-F16B80BB61D4}"/>
    <dgm:cxn modelId="{06C9D1A4-30C3-40D9-A7B2-83115786693E}" type="presOf" srcId="{D7AF1C1D-144B-4B25-A777-792381B7ED5B}" destId="{CB90536C-45AA-4FBE-BCAF-99890DDD97C8}" srcOrd="0" destOrd="0" presId="urn:microsoft.com/office/officeart/2005/8/layout/hList6"/>
    <dgm:cxn modelId="{F68188B2-16FA-46FA-9A79-075120AD6DB5}" srcId="{D7AF1C1D-144B-4B25-A777-792381B7ED5B}" destId="{5D07EE76-EB87-4EE0-8BA0-C544AFEDC53C}" srcOrd="0" destOrd="0" parTransId="{AF68D7D0-D2E3-4A00-8C03-FE6FFCBDD95B}" sibTransId="{4E91BBB6-F113-46D7-8980-057E235375A8}"/>
    <dgm:cxn modelId="{5C38BFB5-C7BA-4553-A25B-499F884DC126}" type="presOf" srcId="{ACB2E4C7-2DBC-45BC-B933-FAAF417E8C6B}" destId="{DE36D10E-86CD-4C6D-B150-31E525EF527D}" srcOrd="0" destOrd="0" presId="urn:microsoft.com/office/officeart/2005/8/layout/hList6"/>
    <dgm:cxn modelId="{E6D577BA-F45E-48C7-B54D-C66675AA0167}" type="presOf" srcId="{DA8A2D07-F387-4404-9FCB-397A6A028210}" destId="{E561ED5B-86C5-4F33-9AFB-CF29287F5ADA}" srcOrd="0" destOrd="0" presId="urn:microsoft.com/office/officeart/2005/8/layout/hList6"/>
    <dgm:cxn modelId="{D89360D2-6907-4168-9BB2-FD075B321DFB}" type="presOf" srcId="{5D07EE76-EB87-4EE0-8BA0-C544AFEDC53C}" destId="{CB90536C-45AA-4FBE-BCAF-99890DDD97C8}" srcOrd="0" destOrd="1" presId="urn:microsoft.com/office/officeart/2005/8/layout/hList6"/>
    <dgm:cxn modelId="{E53C8ED6-0C9C-4613-AED9-FE9867260903}" type="presOf" srcId="{B2F063CC-8ECF-4C0F-9AC4-F4D989B7F3B4}" destId="{E561ED5B-86C5-4F33-9AFB-CF29287F5ADA}" srcOrd="0" destOrd="2" presId="urn:microsoft.com/office/officeart/2005/8/layout/hList6"/>
    <dgm:cxn modelId="{FFEC68DD-1CC5-45C1-BE82-37A82F1BC443}" type="presOf" srcId="{2DB60DC9-78A4-4283-A353-269021003764}" destId="{CB90536C-45AA-4FBE-BCAF-99890DDD97C8}" srcOrd="0" destOrd="2" presId="urn:microsoft.com/office/officeart/2005/8/layout/hList6"/>
    <dgm:cxn modelId="{C1CB80E5-2236-4C7C-81B2-CF16423FF4A9}" type="presOf" srcId="{07FA4ADD-8D96-4B06-AE7F-902B878DD8B1}" destId="{35A89FA7-451D-44F0-A02E-1277ECD1BBE6}" srcOrd="0" destOrd="0" presId="urn:microsoft.com/office/officeart/2005/8/layout/hList6"/>
    <dgm:cxn modelId="{2A69CAE8-D896-4079-B5B7-AAC801631FF5}" type="presOf" srcId="{55A0F5F7-F30E-4F04-8C7D-C57D6B34129C}" destId="{35A89FA7-451D-44F0-A02E-1277ECD1BBE6}" srcOrd="0" destOrd="2" presId="urn:microsoft.com/office/officeart/2005/8/layout/hList6"/>
    <dgm:cxn modelId="{82A705FF-85A1-42B3-8B6B-ADD0E9578D11}" srcId="{07FA4ADD-8D96-4B06-AE7F-902B878DD8B1}" destId="{DE0354EA-D2C3-4F10-B96B-9F9B9D97B8F8}" srcOrd="0" destOrd="0" parTransId="{417DBD41-D3AD-47AC-BE30-DB463A97995F}" sibTransId="{1B23E1E3-508E-4DCD-AD60-D1A37F6B2CDF}"/>
    <dgm:cxn modelId="{FD1C5297-BDC8-4373-9EDD-85B8D7700DCF}" type="presParOf" srcId="{DE36D10E-86CD-4C6D-B150-31E525EF527D}" destId="{E561ED5B-86C5-4F33-9AFB-CF29287F5ADA}" srcOrd="0" destOrd="0" presId="urn:microsoft.com/office/officeart/2005/8/layout/hList6"/>
    <dgm:cxn modelId="{39C130AA-A715-4880-926D-AE6F5AC95CA4}" type="presParOf" srcId="{DE36D10E-86CD-4C6D-B150-31E525EF527D}" destId="{2AE1D4D4-A63C-4622-84B0-74ED38324CB1}" srcOrd="1" destOrd="0" presId="urn:microsoft.com/office/officeart/2005/8/layout/hList6"/>
    <dgm:cxn modelId="{AD6DE150-75F6-4174-BCE5-275113AD936F}" type="presParOf" srcId="{DE36D10E-86CD-4C6D-B150-31E525EF527D}" destId="{CB90536C-45AA-4FBE-BCAF-99890DDD97C8}" srcOrd="2" destOrd="0" presId="urn:microsoft.com/office/officeart/2005/8/layout/hList6"/>
    <dgm:cxn modelId="{FEE6EDA8-2F0F-4164-BE00-4E4E4998390F}" type="presParOf" srcId="{DE36D10E-86CD-4C6D-B150-31E525EF527D}" destId="{155DCBB0-73F9-4F8F-A361-B90F0294764B}" srcOrd="3" destOrd="0" presId="urn:microsoft.com/office/officeart/2005/8/layout/hList6"/>
    <dgm:cxn modelId="{E03F68AD-D9DF-4631-A15E-2A51A5AE43E7}" type="presParOf" srcId="{DE36D10E-86CD-4C6D-B150-31E525EF527D}" destId="{35A89FA7-451D-44F0-A02E-1277ECD1BBE6}" srcOrd="4"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65120-5FFC-451F-A676-9DCAA5026EF0}">
      <dsp:nvSpPr>
        <dsp:cNvPr id="0" name=""/>
        <dsp:cNvSpPr/>
      </dsp:nvSpPr>
      <dsp:spPr>
        <a:xfrm>
          <a:off x="740546" y="1774"/>
          <a:ext cx="2400706" cy="8123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100000"/>
            </a:lnSpc>
            <a:spcBef>
              <a:spcPct val="0"/>
            </a:spcBef>
            <a:spcAft>
              <a:spcPct val="35000"/>
            </a:spcAft>
            <a:buNone/>
          </a:pPr>
          <a:r>
            <a:rPr lang="en-US" sz="3100" kern="1200"/>
            <a:t>Rewrite URL</a:t>
          </a:r>
        </a:p>
      </dsp:txBody>
      <dsp:txXfrm>
        <a:off x="764339" y="25567"/>
        <a:ext cx="2353120" cy="764758"/>
      </dsp:txXfrm>
    </dsp:sp>
    <dsp:sp modelId="{A8F86FA2-285E-4466-A13D-4ECC369B5275}">
      <dsp:nvSpPr>
        <dsp:cNvPr id="0" name=""/>
        <dsp:cNvSpPr/>
      </dsp:nvSpPr>
      <dsp:spPr>
        <a:xfrm>
          <a:off x="980617" y="814119"/>
          <a:ext cx="240070" cy="538747"/>
        </a:xfrm>
        <a:custGeom>
          <a:avLst/>
          <a:gdLst/>
          <a:ahLst/>
          <a:cxnLst/>
          <a:rect l="0" t="0" r="0" b="0"/>
          <a:pathLst>
            <a:path>
              <a:moveTo>
                <a:pt x="0" y="0"/>
              </a:moveTo>
              <a:lnTo>
                <a:pt x="0" y="538747"/>
              </a:lnTo>
              <a:lnTo>
                <a:pt x="240070" y="5387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02CCB8-5F3F-4B37-9533-2CEF8B977F02}">
      <dsp:nvSpPr>
        <dsp:cNvPr id="0" name=""/>
        <dsp:cNvSpPr/>
      </dsp:nvSpPr>
      <dsp:spPr>
        <a:xfrm>
          <a:off x="1220687" y="1017205"/>
          <a:ext cx="2826063" cy="6713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100000"/>
            </a:lnSpc>
            <a:spcBef>
              <a:spcPct val="0"/>
            </a:spcBef>
            <a:spcAft>
              <a:spcPct val="35000"/>
            </a:spcAft>
            <a:buNone/>
          </a:pPr>
          <a:r>
            <a:rPr lang="en-US" sz="1700" kern="1200"/>
            <a:t>Changes the current request's path internally</a:t>
          </a:r>
        </a:p>
      </dsp:txBody>
      <dsp:txXfrm>
        <a:off x="1240349" y="1036867"/>
        <a:ext cx="2786739" cy="631997"/>
      </dsp:txXfrm>
    </dsp:sp>
    <dsp:sp modelId="{6FC5009F-DE3F-4EA7-8B97-755BF90691C6}">
      <dsp:nvSpPr>
        <dsp:cNvPr id="0" name=""/>
        <dsp:cNvSpPr/>
      </dsp:nvSpPr>
      <dsp:spPr>
        <a:xfrm>
          <a:off x="980617" y="814119"/>
          <a:ext cx="240070" cy="1483666"/>
        </a:xfrm>
        <a:custGeom>
          <a:avLst/>
          <a:gdLst/>
          <a:ahLst/>
          <a:cxnLst/>
          <a:rect l="0" t="0" r="0" b="0"/>
          <a:pathLst>
            <a:path>
              <a:moveTo>
                <a:pt x="0" y="0"/>
              </a:moveTo>
              <a:lnTo>
                <a:pt x="0" y="1483666"/>
              </a:lnTo>
              <a:lnTo>
                <a:pt x="240070" y="14836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D2A45B-0F28-4738-BACC-E7567F498BC0}">
      <dsp:nvSpPr>
        <dsp:cNvPr id="0" name=""/>
        <dsp:cNvSpPr/>
      </dsp:nvSpPr>
      <dsp:spPr>
        <a:xfrm>
          <a:off x="1220687" y="1891613"/>
          <a:ext cx="2841218" cy="8123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100000"/>
            </a:lnSpc>
            <a:spcBef>
              <a:spcPct val="0"/>
            </a:spcBef>
            <a:spcAft>
              <a:spcPct val="35000"/>
            </a:spcAft>
            <a:buNone/>
          </a:pPr>
          <a:r>
            <a:rPr lang="en-US" sz="1700" kern="1200"/>
            <a:t>Continues processing the current request</a:t>
          </a:r>
        </a:p>
      </dsp:txBody>
      <dsp:txXfrm>
        <a:off x="1244480" y="1915406"/>
        <a:ext cx="2793632" cy="764758"/>
      </dsp:txXfrm>
    </dsp:sp>
    <dsp:sp modelId="{61335832-BD70-4ABB-90FD-EBA4895C01A7}">
      <dsp:nvSpPr>
        <dsp:cNvPr id="0" name=""/>
        <dsp:cNvSpPr/>
      </dsp:nvSpPr>
      <dsp:spPr>
        <a:xfrm>
          <a:off x="980617" y="814119"/>
          <a:ext cx="240070" cy="2344215"/>
        </a:xfrm>
        <a:custGeom>
          <a:avLst/>
          <a:gdLst/>
          <a:ahLst/>
          <a:cxnLst/>
          <a:rect l="0" t="0" r="0" b="0"/>
          <a:pathLst>
            <a:path>
              <a:moveTo>
                <a:pt x="0" y="0"/>
              </a:moveTo>
              <a:lnTo>
                <a:pt x="0" y="2344215"/>
              </a:lnTo>
              <a:lnTo>
                <a:pt x="240070" y="2344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F1990A-4499-49E2-97DD-188F0576625E}">
      <dsp:nvSpPr>
        <dsp:cNvPr id="0" name=""/>
        <dsp:cNvSpPr/>
      </dsp:nvSpPr>
      <dsp:spPr>
        <a:xfrm>
          <a:off x="1220687" y="2907044"/>
          <a:ext cx="2860311" cy="5025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100000"/>
            </a:lnSpc>
            <a:spcBef>
              <a:spcPct val="0"/>
            </a:spcBef>
            <a:spcAft>
              <a:spcPct val="35000"/>
            </a:spcAft>
            <a:buNone/>
          </a:pPr>
          <a:r>
            <a:rPr lang="en-US" sz="1700" kern="1200"/>
            <a:t>Keep request information</a:t>
          </a:r>
        </a:p>
      </dsp:txBody>
      <dsp:txXfrm>
        <a:off x="1235407" y="2921764"/>
        <a:ext cx="2830871" cy="473141"/>
      </dsp:txXfrm>
    </dsp:sp>
    <dsp:sp modelId="{963E3014-B6B6-4CBC-8F2E-DF31F17CCEDA}">
      <dsp:nvSpPr>
        <dsp:cNvPr id="0" name=""/>
        <dsp:cNvSpPr/>
      </dsp:nvSpPr>
      <dsp:spPr>
        <a:xfrm>
          <a:off x="980617" y="814119"/>
          <a:ext cx="240070" cy="3005984"/>
        </a:xfrm>
        <a:custGeom>
          <a:avLst/>
          <a:gdLst/>
          <a:ahLst/>
          <a:cxnLst/>
          <a:rect l="0" t="0" r="0" b="0"/>
          <a:pathLst>
            <a:path>
              <a:moveTo>
                <a:pt x="0" y="0"/>
              </a:moveTo>
              <a:lnTo>
                <a:pt x="0" y="3005984"/>
              </a:lnTo>
              <a:lnTo>
                <a:pt x="240070" y="30059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4913F4-9749-4A79-A14B-C4F80E7C6F2A}">
      <dsp:nvSpPr>
        <dsp:cNvPr id="0" name=""/>
        <dsp:cNvSpPr/>
      </dsp:nvSpPr>
      <dsp:spPr>
        <a:xfrm>
          <a:off x="1220687" y="3612712"/>
          <a:ext cx="2825933" cy="4147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100000"/>
            </a:lnSpc>
            <a:spcBef>
              <a:spcPct val="0"/>
            </a:spcBef>
            <a:spcAft>
              <a:spcPct val="35000"/>
            </a:spcAft>
            <a:buNone/>
          </a:pPr>
          <a:r>
            <a:rPr altLang="en-US" sz="1700" kern="1200"/>
            <a:t>context.Request.Path</a:t>
          </a:r>
        </a:p>
      </dsp:txBody>
      <dsp:txXfrm>
        <a:off x="1232836" y="3624861"/>
        <a:ext cx="2801635" cy="390485"/>
      </dsp:txXfrm>
    </dsp:sp>
    <dsp:sp modelId="{E3FF03EB-8647-4636-BC5C-E9BEC6C29553}">
      <dsp:nvSpPr>
        <dsp:cNvPr id="0" name=""/>
        <dsp:cNvSpPr/>
      </dsp:nvSpPr>
      <dsp:spPr>
        <a:xfrm>
          <a:off x="3974858" y="1774"/>
          <a:ext cx="2561566" cy="8123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100000"/>
            </a:lnSpc>
            <a:spcBef>
              <a:spcPct val="0"/>
            </a:spcBef>
            <a:spcAft>
              <a:spcPct val="35000"/>
            </a:spcAft>
            <a:buNone/>
          </a:pPr>
          <a:r>
            <a:rPr lang="en-US" sz="3100" kern="1200"/>
            <a:t>Redirect URL</a:t>
          </a:r>
        </a:p>
      </dsp:txBody>
      <dsp:txXfrm>
        <a:off x="3998651" y="25567"/>
        <a:ext cx="2513980" cy="764758"/>
      </dsp:txXfrm>
    </dsp:sp>
    <dsp:sp modelId="{3F5EB287-4C34-456C-B985-2B774B3D9EF1}">
      <dsp:nvSpPr>
        <dsp:cNvPr id="0" name=""/>
        <dsp:cNvSpPr/>
      </dsp:nvSpPr>
      <dsp:spPr>
        <a:xfrm>
          <a:off x="4231015" y="814119"/>
          <a:ext cx="256156" cy="552877"/>
        </a:xfrm>
        <a:custGeom>
          <a:avLst/>
          <a:gdLst/>
          <a:ahLst/>
          <a:cxnLst/>
          <a:rect l="0" t="0" r="0" b="0"/>
          <a:pathLst>
            <a:path>
              <a:moveTo>
                <a:pt x="0" y="0"/>
              </a:moveTo>
              <a:lnTo>
                <a:pt x="0" y="552877"/>
              </a:lnTo>
              <a:lnTo>
                <a:pt x="256156" y="5528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454E12-1A81-4CCD-AB01-CC69284C8769}">
      <dsp:nvSpPr>
        <dsp:cNvPr id="0" name=""/>
        <dsp:cNvSpPr/>
      </dsp:nvSpPr>
      <dsp:spPr>
        <a:xfrm>
          <a:off x="4487171" y="1017205"/>
          <a:ext cx="2854384" cy="6995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100000"/>
            </a:lnSpc>
            <a:spcBef>
              <a:spcPct val="0"/>
            </a:spcBef>
            <a:spcAft>
              <a:spcPct val="35000"/>
            </a:spcAft>
            <a:buNone/>
          </a:pPr>
          <a:r>
            <a:rPr lang="en-US" sz="1700" kern="1200"/>
            <a:t>Fire new request on the server</a:t>
          </a:r>
        </a:p>
      </dsp:txBody>
      <dsp:txXfrm>
        <a:off x="4507661" y="1037695"/>
        <a:ext cx="2813404" cy="658603"/>
      </dsp:txXfrm>
    </dsp:sp>
    <dsp:sp modelId="{56903B70-44BE-4DEE-B3D8-8D6F309E69EE}">
      <dsp:nvSpPr>
        <dsp:cNvPr id="0" name=""/>
        <dsp:cNvSpPr/>
      </dsp:nvSpPr>
      <dsp:spPr>
        <a:xfrm>
          <a:off x="4231015" y="814119"/>
          <a:ext cx="263344" cy="1492050"/>
        </a:xfrm>
        <a:custGeom>
          <a:avLst/>
          <a:gdLst/>
          <a:ahLst/>
          <a:cxnLst/>
          <a:rect l="0" t="0" r="0" b="0"/>
          <a:pathLst>
            <a:path>
              <a:moveTo>
                <a:pt x="0" y="0"/>
              </a:moveTo>
              <a:lnTo>
                <a:pt x="0" y="1492050"/>
              </a:lnTo>
              <a:lnTo>
                <a:pt x="263344" y="14920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3CDA12-D3B0-45EC-A723-612A0493B711}">
      <dsp:nvSpPr>
        <dsp:cNvPr id="0" name=""/>
        <dsp:cNvSpPr/>
      </dsp:nvSpPr>
      <dsp:spPr>
        <a:xfrm>
          <a:off x="4494359" y="1881662"/>
          <a:ext cx="2895144" cy="849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100000"/>
            </a:lnSpc>
            <a:spcBef>
              <a:spcPct val="0"/>
            </a:spcBef>
            <a:spcAft>
              <a:spcPct val="35000"/>
            </a:spcAft>
            <a:buNone/>
          </a:pPr>
          <a:r>
            <a:rPr lang="en-US" sz="1700" kern="1200">
              <a:solidFill>
                <a:srgbClr val="FF0000"/>
              </a:solidFill>
            </a:rPr>
            <a:t>Terminate</a:t>
          </a:r>
          <a:r>
            <a:rPr lang="en-US" sz="1700" kern="1200"/>
            <a:t> the pipeline</a:t>
          </a:r>
        </a:p>
      </dsp:txBody>
      <dsp:txXfrm>
        <a:off x="4519226" y="1906529"/>
        <a:ext cx="2845410" cy="799280"/>
      </dsp:txXfrm>
    </dsp:sp>
    <dsp:sp modelId="{CCE54C27-ECB4-490B-8E13-704B360B497E}">
      <dsp:nvSpPr>
        <dsp:cNvPr id="0" name=""/>
        <dsp:cNvSpPr/>
      </dsp:nvSpPr>
      <dsp:spPr>
        <a:xfrm>
          <a:off x="4231015" y="814119"/>
          <a:ext cx="255662" cy="2343501"/>
        </a:xfrm>
        <a:custGeom>
          <a:avLst/>
          <a:gdLst/>
          <a:ahLst/>
          <a:cxnLst/>
          <a:rect l="0" t="0" r="0" b="0"/>
          <a:pathLst>
            <a:path>
              <a:moveTo>
                <a:pt x="0" y="0"/>
              </a:moveTo>
              <a:lnTo>
                <a:pt x="0" y="2343501"/>
              </a:lnTo>
              <a:lnTo>
                <a:pt x="255662" y="23435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0A112E-47F3-477F-B8A0-D3A0E86F431A}">
      <dsp:nvSpPr>
        <dsp:cNvPr id="0" name=""/>
        <dsp:cNvSpPr/>
      </dsp:nvSpPr>
      <dsp:spPr>
        <a:xfrm>
          <a:off x="4486677" y="2919522"/>
          <a:ext cx="2927586" cy="4761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100000"/>
            </a:lnSpc>
            <a:spcBef>
              <a:spcPct val="0"/>
            </a:spcBef>
            <a:spcAft>
              <a:spcPct val="35000"/>
            </a:spcAft>
            <a:buNone/>
          </a:pPr>
          <a:r>
            <a:rPr lang="en-US" sz="1700" kern="1200"/>
            <a:t>Reissued to </a:t>
          </a:r>
          <a:r>
            <a:rPr lang="en-US" sz="1700" kern="1200">
              <a:solidFill>
                <a:srgbClr val="FF0000"/>
              </a:solidFill>
            </a:rPr>
            <a:t>GET</a:t>
          </a:r>
        </a:p>
      </dsp:txBody>
      <dsp:txXfrm>
        <a:off x="4500624" y="2933469"/>
        <a:ext cx="2899692" cy="448302"/>
      </dsp:txXfrm>
    </dsp:sp>
    <dsp:sp modelId="{C9119507-BB9C-41BE-A819-6A161C789337}">
      <dsp:nvSpPr>
        <dsp:cNvPr id="0" name=""/>
        <dsp:cNvSpPr/>
      </dsp:nvSpPr>
      <dsp:spPr>
        <a:xfrm>
          <a:off x="4231015" y="814119"/>
          <a:ext cx="232306" cy="3003047"/>
        </a:xfrm>
        <a:custGeom>
          <a:avLst/>
          <a:gdLst/>
          <a:ahLst/>
          <a:cxnLst/>
          <a:rect l="0" t="0" r="0" b="0"/>
          <a:pathLst>
            <a:path>
              <a:moveTo>
                <a:pt x="0" y="0"/>
              </a:moveTo>
              <a:lnTo>
                <a:pt x="0" y="3003047"/>
              </a:lnTo>
              <a:lnTo>
                <a:pt x="232306" y="30030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39CC33-F86E-45AB-A3D8-DB8A993CC857}">
      <dsp:nvSpPr>
        <dsp:cNvPr id="0" name=""/>
        <dsp:cNvSpPr/>
      </dsp:nvSpPr>
      <dsp:spPr>
        <a:xfrm>
          <a:off x="4463321" y="3602793"/>
          <a:ext cx="2918982" cy="42874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100000"/>
            </a:lnSpc>
            <a:spcBef>
              <a:spcPct val="0"/>
            </a:spcBef>
            <a:spcAft>
              <a:spcPct val="35000"/>
            </a:spcAft>
            <a:buNone/>
          </a:pPr>
          <a:r>
            <a:rPr altLang="en-US" sz="1700" kern="1200"/>
            <a:t>context.Response.Redirect()</a:t>
          </a:r>
        </a:p>
      </dsp:txBody>
      <dsp:txXfrm>
        <a:off x="4475879" y="3615351"/>
        <a:ext cx="2893866" cy="4036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24BC0-0B8D-42E9-A25F-7CA5AD90CCA1}">
      <dsp:nvSpPr>
        <dsp:cNvPr id="0" name=""/>
        <dsp:cNvSpPr/>
      </dsp:nvSpPr>
      <dsp:spPr bwMode="white">
        <a:xfrm>
          <a:off x="-26" y="254264"/>
          <a:ext cx="2664643" cy="159878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600200">
            <a:lnSpc>
              <a:spcPct val="100000"/>
            </a:lnSpc>
            <a:spcBef>
              <a:spcPct val="0"/>
            </a:spcBef>
            <a:spcAft>
              <a:spcPct val="35000"/>
            </a:spcAft>
            <a:buNone/>
          </a:pPr>
          <a:r>
            <a:rPr lang="en-US" sz="3600" kern="1200"/>
            <a:t>Authorization</a:t>
          </a:r>
        </a:p>
      </dsp:txBody>
      <dsp:txXfrm>
        <a:off x="-26" y="254264"/>
        <a:ext cx="2664643" cy="1598786"/>
      </dsp:txXfrm>
    </dsp:sp>
    <dsp:sp modelId="{A3974D1E-D32E-47DA-BFE3-BD66226FC69C}">
      <dsp:nvSpPr>
        <dsp:cNvPr id="0" name=""/>
        <dsp:cNvSpPr/>
      </dsp:nvSpPr>
      <dsp:spPr bwMode="white">
        <a:xfrm>
          <a:off x="2931081" y="254264"/>
          <a:ext cx="2664643" cy="159878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600200">
            <a:lnSpc>
              <a:spcPct val="100000"/>
            </a:lnSpc>
            <a:spcBef>
              <a:spcPct val="0"/>
            </a:spcBef>
            <a:spcAft>
              <a:spcPct val="35000"/>
            </a:spcAft>
            <a:buNone/>
          </a:pPr>
          <a:r>
            <a:rPr lang="en-US" sz="3600" kern="1200"/>
            <a:t>Resource</a:t>
          </a:r>
        </a:p>
      </dsp:txBody>
      <dsp:txXfrm>
        <a:off x="2931081" y="254264"/>
        <a:ext cx="2664643" cy="1598786"/>
      </dsp:txXfrm>
    </dsp:sp>
    <dsp:sp modelId="{D62CCB3D-C0B5-4702-B0E7-2BCC3AC6BED6}">
      <dsp:nvSpPr>
        <dsp:cNvPr id="0" name=""/>
        <dsp:cNvSpPr/>
      </dsp:nvSpPr>
      <dsp:spPr bwMode="white">
        <a:xfrm>
          <a:off x="5862189" y="254264"/>
          <a:ext cx="2664643" cy="159878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600200">
            <a:lnSpc>
              <a:spcPct val="100000"/>
            </a:lnSpc>
            <a:spcBef>
              <a:spcPct val="0"/>
            </a:spcBef>
            <a:spcAft>
              <a:spcPct val="35000"/>
            </a:spcAft>
            <a:buNone/>
          </a:pPr>
          <a:r>
            <a:rPr lang="en-US" sz="3600" kern="1200"/>
            <a:t>Action</a:t>
          </a:r>
        </a:p>
      </dsp:txBody>
      <dsp:txXfrm>
        <a:off x="5862189" y="254264"/>
        <a:ext cx="2664643" cy="1598786"/>
      </dsp:txXfrm>
    </dsp:sp>
    <dsp:sp modelId="{65DCAB72-4323-4909-83B5-EA97756B63D0}">
      <dsp:nvSpPr>
        <dsp:cNvPr id="0" name=""/>
        <dsp:cNvSpPr/>
      </dsp:nvSpPr>
      <dsp:spPr bwMode="white">
        <a:xfrm>
          <a:off x="1465523" y="2119510"/>
          <a:ext cx="2664643" cy="159878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600200">
            <a:lnSpc>
              <a:spcPct val="100000"/>
            </a:lnSpc>
            <a:spcBef>
              <a:spcPct val="0"/>
            </a:spcBef>
            <a:spcAft>
              <a:spcPct val="35000"/>
            </a:spcAft>
            <a:buNone/>
          </a:pPr>
          <a:r>
            <a:rPr lang="en-US" sz="3600" kern="1200"/>
            <a:t>Exception</a:t>
          </a:r>
        </a:p>
      </dsp:txBody>
      <dsp:txXfrm>
        <a:off x="1465523" y="2119510"/>
        <a:ext cx="2664643" cy="1598786"/>
      </dsp:txXfrm>
    </dsp:sp>
    <dsp:sp modelId="{52FDF2A5-21FC-4943-A856-33657F608538}">
      <dsp:nvSpPr>
        <dsp:cNvPr id="0" name=""/>
        <dsp:cNvSpPr/>
      </dsp:nvSpPr>
      <dsp:spPr bwMode="white">
        <a:xfrm>
          <a:off x="4396631" y="2119510"/>
          <a:ext cx="2664643" cy="159878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600200">
            <a:lnSpc>
              <a:spcPct val="100000"/>
            </a:lnSpc>
            <a:spcBef>
              <a:spcPct val="0"/>
            </a:spcBef>
            <a:spcAft>
              <a:spcPct val="35000"/>
            </a:spcAft>
            <a:buNone/>
          </a:pPr>
          <a:r>
            <a:rPr lang="en-US" sz="3600" kern="1200"/>
            <a:t>Result</a:t>
          </a:r>
        </a:p>
      </dsp:txBody>
      <dsp:txXfrm>
        <a:off x="4396631" y="2119510"/>
        <a:ext cx="2664643" cy="15987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2794C-1607-4733-ADCA-906674A22343}">
      <dsp:nvSpPr>
        <dsp:cNvPr id="0" name=""/>
        <dsp:cNvSpPr/>
      </dsp:nvSpPr>
      <dsp:spPr bwMode="white">
        <a:xfrm>
          <a:off x="0" y="81915"/>
          <a:ext cx="7964170" cy="6591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600200">
            <a:lnSpc>
              <a:spcPct val="100000"/>
            </a:lnSpc>
            <a:spcBef>
              <a:spcPct val="0"/>
            </a:spcBef>
            <a:spcAft>
              <a:spcPct val="35000"/>
            </a:spcAft>
            <a:buNone/>
          </a:pPr>
          <a:r>
            <a:rPr lang="en-US" sz="3600" kern="1200"/>
            <a:t>ConsumesAttribute [Consumes("application/ json")]</a:t>
          </a:r>
        </a:p>
      </dsp:txBody>
      <dsp:txXfrm>
        <a:off x="0" y="81915"/>
        <a:ext cx="7964170" cy="659130"/>
      </dsp:txXfrm>
    </dsp:sp>
    <dsp:sp modelId="{3B57A0D3-8728-40A5-B79E-F7D5C3A120C7}">
      <dsp:nvSpPr>
        <dsp:cNvPr id="0" name=""/>
        <dsp:cNvSpPr/>
      </dsp:nvSpPr>
      <dsp:spPr bwMode="white">
        <a:xfrm>
          <a:off x="0" y="741045"/>
          <a:ext cx="7964170" cy="1353820"/>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252862" tIns="33020" rIns="184912" bIns="33020" numCol="1" spcCol="1270" anchor="t" anchorCtr="0">
          <a:noAutofit/>
        </a:bodyPr>
        <a:lstStyle/>
        <a:p>
          <a:pPr marL="285750" lvl="1" indent="-285750" algn="l" defTabSz="1600200">
            <a:lnSpc>
              <a:spcPct val="100000"/>
            </a:lnSpc>
            <a:spcBef>
              <a:spcPct val="0"/>
            </a:spcBef>
            <a:spcAft>
              <a:spcPct val="20000"/>
            </a:spcAft>
            <a:buChar char="•"/>
          </a:pPr>
          <a:r>
            <a:rPr lang="en-US" sz="3600" kern="1200">
              <a:solidFill>
                <a:schemeClr val="tx1"/>
              </a:solidFill>
            </a:rPr>
            <a:t>Can be used to restrict the allowed formats an action method can accept</a:t>
          </a:r>
        </a:p>
        <a:p>
          <a:pPr marL="285750" lvl="1" indent="-285750" algn="l" defTabSz="1600200">
            <a:lnSpc>
              <a:spcPct val="100000"/>
            </a:lnSpc>
            <a:spcBef>
              <a:spcPct val="0"/>
            </a:spcBef>
            <a:spcAft>
              <a:spcPct val="20000"/>
            </a:spcAft>
            <a:buChar char="•"/>
          </a:pPr>
          <a:r>
            <a:rPr lang="en-US" sz="3600" kern="1200"/>
            <a:t>Will short-circuit the pipeline and return a </a:t>
          </a:r>
          <a:r>
            <a:rPr lang="en-US" sz="3600" kern="1200">
              <a:solidFill>
                <a:srgbClr val="FF0000"/>
              </a:solidFill>
            </a:rPr>
            <a:t>415</a:t>
          </a:r>
          <a:r>
            <a:rPr lang="en-US" sz="3600" kern="1200"/>
            <a:t> </a:t>
          </a:r>
          <a:r>
            <a:rPr lang="en-US" sz="3600" i="1" kern="1200"/>
            <a:t>Unsupported Media Type</a:t>
          </a:r>
          <a:r>
            <a:rPr lang="en-US" sz="3600" kern="1200"/>
            <a:t> response</a:t>
          </a:r>
        </a:p>
      </dsp:txBody>
      <dsp:txXfrm>
        <a:off x="0" y="741045"/>
        <a:ext cx="7964170" cy="1353820"/>
      </dsp:txXfrm>
    </dsp:sp>
    <dsp:sp modelId="{16F3467F-589A-42D1-9134-3E95797766A2}">
      <dsp:nvSpPr>
        <dsp:cNvPr id="0" name=""/>
        <dsp:cNvSpPr/>
      </dsp:nvSpPr>
      <dsp:spPr bwMode="white">
        <a:xfrm>
          <a:off x="0" y="2094865"/>
          <a:ext cx="7964170" cy="6591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600200">
            <a:lnSpc>
              <a:spcPct val="100000"/>
            </a:lnSpc>
            <a:spcBef>
              <a:spcPct val="0"/>
            </a:spcBef>
            <a:spcAft>
              <a:spcPct val="35000"/>
            </a:spcAft>
            <a:buNone/>
          </a:pPr>
          <a:r>
            <a:rPr lang="en-US" sz="3600" kern="1200"/>
            <a:t>DisableFormValueModelBindingAttribute</a:t>
          </a:r>
        </a:p>
      </dsp:txBody>
      <dsp:txXfrm>
        <a:off x="0" y="2094865"/>
        <a:ext cx="7964170" cy="659130"/>
      </dsp:txXfrm>
    </dsp:sp>
    <dsp:sp modelId="{50C6C0C8-D2B1-4ACB-B170-96A2C2FB0436}">
      <dsp:nvSpPr>
        <dsp:cNvPr id="0" name=""/>
        <dsp:cNvSpPr/>
      </dsp:nvSpPr>
      <dsp:spPr bwMode="white">
        <a:xfrm>
          <a:off x="0" y="2753995"/>
          <a:ext cx="7964170" cy="1049020"/>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252862" tIns="33020" rIns="184912" bIns="33020" numCol="1" spcCol="1270" anchor="t" anchorCtr="0">
          <a:noAutofit/>
        </a:bodyPr>
        <a:lstStyle/>
        <a:p>
          <a:pPr marL="285750" lvl="1" indent="-285750" algn="l" defTabSz="1600200">
            <a:lnSpc>
              <a:spcPct val="100000"/>
            </a:lnSpc>
            <a:spcBef>
              <a:spcPct val="0"/>
            </a:spcBef>
            <a:spcAft>
              <a:spcPct val="20000"/>
            </a:spcAft>
            <a:buChar char="•"/>
          </a:pPr>
          <a:r>
            <a:rPr lang="en-US" sz="3600" kern="1200">
              <a:solidFill>
                <a:schemeClr val="tx1"/>
              </a:solidFill>
            </a:rPr>
            <a:t>Prevents model binding from binding to form data in the request body</a:t>
          </a:r>
        </a:p>
        <a:p>
          <a:pPr marL="285750" lvl="1" indent="-285750" algn="l" defTabSz="1600200">
            <a:lnSpc>
              <a:spcPct val="100000"/>
            </a:lnSpc>
            <a:spcBef>
              <a:spcPct val="0"/>
            </a:spcBef>
            <a:spcAft>
              <a:spcPct val="20000"/>
            </a:spcAft>
            <a:buChar char="•"/>
          </a:pPr>
          <a:r>
            <a:rPr lang="en-US" sz="3600" kern="1200">
              <a:solidFill>
                <a:schemeClr val="tx1"/>
              </a:solidFill>
            </a:rPr>
            <a:t>Run before model binding, so you can disable the model binding</a:t>
          </a:r>
        </a:p>
      </dsp:txBody>
      <dsp:txXfrm>
        <a:off x="0" y="2753995"/>
        <a:ext cx="7964170" cy="10490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0B55C-E4AF-4C4A-86D5-6F08C883C8A1}">
      <dsp:nvSpPr>
        <dsp:cNvPr id="0" name=""/>
        <dsp:cNvSpPr/>
      </dsp:nvSpPr>
      <dsp:spPr bwMode="white">
        <a:xfrm>
          <a:off x="0" y="232728"/>
          <a:ext cx="2047875" cy="819150"/>
        </a:xfrm>
        <a:prstGeom prst="homePlat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rgbClr r="0" g="0" b="0"/>
        </a:effectRef>
        <a:fontRef idx="minor">
          <a:schemeClr val="lt1"/>
        </a:fontRef>
      </dsp:style>
      <dsp:txBody>
        <a:bodyPr spcFirstLastPara="0" vert="horz" wrap="square" lIns="48006" tIns="24003" rIns="12001" bIns="24003" numCol="1" spcCol="1270" anchor="ctr" anchorCtr="0">
          <a:noAutofit/>
        </a:bodyPr>
        <a:lstStyle/>
        <a:p>
          <a:pPr marL="0" lvl="0" indent="0" algn="ctr" defTabSz="1600200">
            <a:lnSpc>
              <a:spcPct val="100000"/>
            </a:lnSpc>
            <a:spcBef>
              <a:spcPct val="0"/>
            </a:spcBef>
            <a:spcAft>
              <a:spcPct val="35000"/>
            </a:spcAft>
            <a:buNone/>
          </a:pPr>
          <a:r>
            <a:rPr lang="en-US" sz="3600" kern="1200">
              <a:sym typeface="+mn-ea"/>
            </a:rPr>
            <a:t>Global</a:t>
          </a:r>
        </a:p>
        <a:p>
          <a:pPr marL="0" lvl="0" indent="0" algn="ctr" defTabSz="1600200">
            <a:lnSpc>
              <a:spcPct val="100000"/>
            </a:lnSpc>
            <a:spcBef>
              <a:spcPct val="0"/>
            </a:spcBef>
            <a:spcAft>
              <a:spcPct val="35000"/>
            </a:spcAft>
            <a:buNone/>
          </a:pPr>
          <a:r>
            <a:rPr lang="en-US" sz="3600" b="1" kern="1200">
              <a:solidFill>
                <a:srgbClr val="FFFF00"/>
              </a:solidFill>
              <a:sym typeface="+mn-ea"/>
            </a:rPr>
            <a:t>OnActionExecuting</a:t>
          </a:r>
        </a:p>
      </dsp:txBody>
      <dsp:txXfrm>
        <a:off x="0" y="232728"/>
        <a:ext cx="2047875" cy="819150"/>
      </dsp:txXfrm>
    </dsp:sp>
    <dsp:sp modelId="{97ED5984-E182-4084-893A-3007DB7F6057}">
      <dsp:nvSpPr>
        <dsp:cNvPr id="0" name=""/>
        <dsp:cNvSpPr/>
      </dsp:nvSpPr>
      <dsp:spPr bwMode="white">
        <a:xfrm>
          <a:off x="1638300" y="232728"/>
          <a:ext cx="2047875" cy="819150"/>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rgbClr r="0" g="0" b="0"/>
        </a:effectRef>
        <a:fontRef idx="minor">
          <a:schemeClr val="lt1"/>
        </a:fontRef>
      </dsp:style>
      <dsp:txBody>
        <a:bodyPr spcFirstLastPara="0" vert="horz" wrap="square" lIns="36004" tIns="24003" rIns="12001" bIns="24003" numCol="1" spcCol="1270" anchor="ctr" anchorCtr="0">
          <a:noAutofit/>
        </a:bodyPr>
        <a:lstStyle/>
        <a:p>
          <a:pPr marL="0" lvl="0" indent="0" algn="ctr" defTabSz="1600200">
            <a:lnSpc>
              <a:spcPct val="100000"/>
            </a:lnSpc>
            <a:spcBef>
              <a:spcPct val="0"/>
            </a:spcBef>
            <a:spcAft>
              <a:spcPct val="35000"/>
            </a:spcAft>
            <a:buNone/>
          </a:pPr>
          <a:r>
            <a:rPr lang="en-US" sz="3600" kern="1200">
              <a:sym typeface="+mn-ea"/>
            </a:rPr>
            <a:t>Controller</a:t>
          </a:r>
        </a:p>
        <a:p>
          <a:pPr marL="0" lvl="0" indent="0" algn="ctr" defTabSz="1600200">
            <a:lnSpc>
              <a:spcPct val="100000"/>
            </a:lnSpc>
            <a:spcBef>
              <a:spcPct val="0"/>
            </a:spcBef>
            <a:spcAft>
              <a:spcPct val="35000"/>
            </a:spcAft>
            <a:buNone/>
          </a:pPr>
          <a:r>
            <a:rPr lang="en-US" sz="3600" b="1" kern="1200">
              <a:solidFill>
                <a:srgbClr val="FFFF00"/>
              </a:solidFill>
              <a:sym typeface="+mn-ea"/>
            </a:rPr>
            <a:t>OnActionExecuting</a:t>
          </a:r>
        </a:p>
      </dsp:txBody>
      <dsp:txXfrm>
        <a:off x="1638300" y="232728"/>
        <a:ext cx="2047875" cy="819150"/>
      </dsp:txXfrm>
    </dsp:sp>
    <dsp:sp modelId="{BA1BBACD-C964-4429-B8AC-A0F655E890BE}">
      <dsp:nvSpPr>
        <dsp:cNvPr id="0" name=""/>
        <dsp:cNvSpPr/>
      </dsp:nvSpPr>
      <dsp:spPr bwMode="white">
        <a:xfrm>
          <a:off x="3276600" y="232728"/>
          <a:ext cx="2047875" cy="819150"/>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rgbClr r="0" g="0" b="0"/>
        </a:effectRef>
        <a:fontRef idx="minor">
          <a:schemeClr val="lt1"/>
        </a:fontRef>
      </dsp:style>
      <dsp:txBody>
        <a:bodyPr spcFirstLastPara="0" vert="horz" wrap="square" lIns="36004" tIns="24003" rIns="12001" bIns="24003" numCol="1" spcCol="1270" anchor="ctr" anchorCtr="0">
          <a:noAutofit/>
        </a:bodyPr>
        <a:lstStyle/>
        <a:p>
          <a:pPr marL="0" lvl="0" indent="0" algn="ctr" defTabSz="1600200">
            <a:lnSpc>
              <a:spcPct val="100000"/>
            </a:lnSpc>
            <a:spcBef>
              <a:spcPct val="0"/>
            </a:spcBef>
            <a:spcAft>
              <a:spcPct val="35000"/>
            </a:spcAft>
            <a:buNone/>
          </a:pPr>
          <a:r>
            <a:rPr lang="en-US" sz="3600" kern="1200">
              <a:sym typeface="+mn-ea"/>
            </a:rPr>
            <a:t>Action</a:t>
          </a:r>
        </a:p>
        <a:p>
          <a:pPr marL="0" lvl="0" indent="0" algn="ctr" defTabSz="1600200">
            <a:lnSpc>
              <a:spcPct val="100000"/>
            </a:lnSpc>
            <a:spcBef>
              <a:spcPct val="0"/>
            </a:spcBef>
            <a:spcAft>
              <a:spcPct val="35000"/>
            </a:spcAft>
            <a:buNone/>
          </a:pPr>
          <a:r>
            <a:rPr lang="en-US" sz="3600" b="1" kern="1200">
              <a:solidFill>
                <a:srgbClr val="FFFF00"/>
              </a:solidFill>
              <a:sym typeface="+mn-ea"/>
            </a:rPr>
            <a:t>OnActionExecuting</a:t>
          </a:r>
        </a:p>
      </dsp:txBody>
      <dsp:txXfrm>
        <a:off x="3276600" y="232728"/>
        <a:ext cx="2047875" cy="819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0B55C-E4AF-4C4A-86D5-6F08C883C8A1}">
      <dsp:nvSpPr>
        <dsp:cNvPr id="0" name=""/>
        <dsp:cNvSpPr/>
      </dsp:nvSpPr>
      <dsp:spPr bwMode="white">
        <a:xfrm>
          <a:off x="0" y="241666"/>
          <a:ext cx="2047631" cy="819052"/>
        </a:xfrm>
        <a:prstGeom prst="homePlat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1600200">
            <a:lnSpc>
              <a:spcPct val="100000"/>
            </a:lnSpc>
            <a:spcBef>
              <a:spcPct val="0"/>
            </a:spcBef>
            <a:spcAft>
              <a:spcPct val="35000"/>
            </a:spcAft>
            <a:buNone/>
          </a:pPr>
          <a:r>
            <a:rPr lang="en-US" sz="3600" kern="1200">
              <a:sym typeface="+mn-ea"/>
            </a:rPr>
            <a:t>Action</a:t>
          </a:r>
          <a:endParaRPr lang="en-US" sz="3600" kern="1200">
            <a:solidFill>
              <a:schemeClr val="tx1">
                <a:lumMod val="95000"/>
                <a:lumOff val="5000"/>
              </a:schemeClr>
            </a:solidFill>
            <a:sym typeface="+mn-ea"/>
          </a:endParaRPr>
        </a:p>
        <a:p>
          <a:pPr marL="0" lvl="0" indent="0" algn="ctr" defTabSz="1600200">
            <a:lnSpc>
              <a:spcPct val="100000"/>
            </a:lnSpc>
            <a:spcBef>
              <a:spcPct val="0"/>
            </a:spcBef>
            <a:spcAft>
              <a:spcPct val="35000"/>
            </a:spcAft>
            <a:buNone/>
          </a:pPr>
          <a:r>
            <a:rPr lang="en-US" sz="3600" b="1" kern="1200">
              <a:solidFill>
                <a:schemeClr val="tx1">
                  <a:lumMod val="95000"/>
                  <a:lumOff val="5000"/>
                </a:schemeClr>
              </a:solidFill>
              <a:sym typeface="+mn-ea"/>
            </a:rPr>
            <a:t>OnActionExecuted</a:t>
          </a:r>
        </a:p>
      </dsp:txBody>
      <dsp:txXfrm>
        <a:off x="0" y="241666"/>
        <a:ext cx="2047631" cy="819052"/>
      </dsp:txXfrm>
    </dsp:sp>
    <dsp:sp modelId="{97ED5984-E182-4084-893A-3007DB7F6057}">
      <dsp:nvSpPr>
        <dsp:cNvPr id="0" name=""/>
        <dsp:cNvSpPr/>
      </dsp:nvSpPr>
      <dsp:spPr bwMode="white">
        <a:xfrm>
          <a:off x="1638105" y="241666"/>
          <a:ext cx="2047631" cy="81905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1600200">
            <a:lnSpc>
              <a:spcPct val="100000"/>
            </a:lnSpc>
            <a:spcBef>
              <a:spcPct val="0"/>
            </a:spcBef>
            <a:spcAft>
              <a:spcPct val="35000"/>
            </a:spcAft>
            <a:buNone/>
          </a:pPr>
          <a:r>
            <a:rPr lang="en-US" sz="3600" kern="1200">
              <a:sym typeface="+mn-ea"/>
            </a:rPr>
            <a:t>Controller</a:t>
          </a:r>
        </a:p>
        <a:p>
          <a:pPr marL="0" lvl="0" indent="0" algn="ctr" defTabSz="1600200">
            <a:lnSpc>
              <a:spcPct val="100000"/>
            </a:lnSpc>
            <a:spcBef>
              <a:spcPct val="0"/>
            </a:spcBef>
            <a:spcAft>
              <a:spcPct val="35000"/>
            </a:spcAft>
            <a:buNone/>
          </a:pPr>
          <a:r>
            <a:rPr lang="en-US" sz="3600" b="1" kern="1200">
              <a:solidFill>
                <a:schemeClr val="tx1">
                  <a:lumMod val="95000"/>
                  <a:lumOff val="5000"/>
                </a:schemeClr>
              </a:solidFill>
              <a:sym typeface="+mn-ea"/>
            </a:rPr>
            <a:t>OnActionExecuted</a:t>
          </a:r>
        </a:p>
      </dsp:txBody>
      <dsp:txXfrm>
        <a:off x="1638105" y="241666"/>
        <a:ext cx="2047631" cy="819052"/>
      </dsp:txXfrm>
    </dsp:sp>
    <dsp:sp modelId="{BA1BBACD-C964-4429-B8AC-A0F655E890BE}">
      <dsp:nvSpPr>
        <dsp:cNvPr id="0" name=""/>
        <dsp:cNvSpPr/>
      </dsp:nvSpPr>
      <dsp:spPr bwMode="white">
        <a:xfrm>
          <a:off x="3276209" y="241666"/>
          <a:ext cx="2047631" cy="81905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1600200">
            <a:lnSpc>
              <a:spcPct val="100000"/>
            </a:lnSpc>
            <a:spcBef>
              <a:spcPct val="0"/>
            </a:spcBef>
            <a:spcAft>
              <a:spcPct val="35000"/>
            </a:spcAft>
            <a:buNone/>
          </a:pPr>
          <a:r>
            <a:rPr lang="en-US" sz="3600" kern="1200">
              <a:sym typeface="+mn-ea"/>
            </a:rPr>
            <a:t>Global</a:t>
          </a:r>
        </a:p>
        <a:p>
          <a:pPr marL="0" lvl="0" indent="0" algn="ctr" defTabSz="1600200">
            <a:lnSpc>
              <a:spcPct val="100000"/>
            </a:lnSpc>
            <a:spcBef>
              <a:spcPct val="0"/>
            </a:spcBef>
            <a:spcAft>
              <a:spcPct val="35000"/>
            </a:spcAft>
            <a:buNone/>
          </a:pPr>
          <a:r>
            <a:rPr lang="en-US" sz="3600" b="1" kern="1200">
              <a:solidFill>
                <a:schemeClr val="tx1">
                  <a:lumMod val="95000"/>
                  <a:lumOff val="5000"/>
                </a:schemeClr>
              </a:solidFill>
              <a:sym typeface="+mn-ea"/>
            </a:rPr>
            <a:t>OnActionExecuted</a:t>
          </a:r>
        </a:p>
      </dsp:txBody>
      <dsp:txXfrm>
        <a:off x="3276209" y="241666"/>
        <a:ext cx="2047631" cy="8190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1ED5B-86C5-4F33-9AFB-CF29287F5ADA}">
      <dsp:nvSpPr>
        <dsp:cNvPr id="0" name=""/>
        <dsp:cNvSpPr/>
      </dsp:nvSpPr>
      <dsp:spPr>
        <a:xfrm rot="16200000">
          <a:off x="-592539" y="616327"/>
          <a:ext cx="3665220" cy="2432564"/>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4269" bIns="0" numCol="1" spcCol="1270" anchor="t" anchorCtr="0">
          <a:noAutofit/>
        </a:bodyPr>
        <a:lstStyle/>
        <a:p>
          <a:pPr marL="0" lvl="0" indent="0" algn="l" defTabSz="933450">
            <a:lnSpc>
              <a:spcPct val="100000"/>
            </a:lnSpc>
            <a:spcBef>
              <a:spcPct val="0"/>
            </a:spcBef>
            <a:spcAft>
              <a:spcPct val="35000"/>
            </a:spcAft>
            <a:buNone/>
          </a:pPr>
          <a:r>
            <a:rPr lang="en-US" sz="2100" b="1" kern="1200">
              <a:solidFill>
                <a:schemeClr val="accent4">
                  <a:lumMod val="60000"/>
                  <a:lumOff val="40000"/>
                </a:schemeClr>
              </a:solidFill>
            </a:rPr>
            <a:t>“in” - “out”</a:t>
          </a:r>
          <a:endParaRPr lang="en-US" sz="2100" kern="1200"/>
        </a:p>
        <a:p>
          <a:pPr marL="171450" lvl="1" indent="-171450" algn="l" defTabSz="711200">
            <a:lnSpc>
              <a:spcPct val="100000"/>
            </a:lnSpc>
            <a:spcBef>
              <a:spcPct val="0"/>
            </a:spcBef>
            <a:spcAft>
              <a:spcPct val="15000"/>
            </a:spcAft>
            <a:buChar char="•"/>
          </a:pPr>
          <a:r>
            <a:rPr lang="en-US" sz="1600" kern="1200"/>
            <a:t>Through middleware.</a:t>
          </a:r>
        </a:p>
        <a:p>
          <a:pPr marL="171450" lvl="1" indent="-171450" algn="l" defTabSz="711200">
            <a:lnSpc>
              <a:spcPct val="100000"/>
            </a:lnSpc>
            <a:spcBef>
              <a:spcPct val="0"/>
            </a:spcBef>
            <a:spcAft>
              <a:spcPct val="15000"/>
            </a:spcAft>
            <a:buChar char="•"/>
          </a:pPr>
          <a:r>
            <a:rPr lang="en-US" sz="1600" kern="1200"/>
            <a:t>Filters also two-way (resource, action, result).</a:t>
          </a:r>
        </a:p>
      </dsp:txBody>
      <dsp:txXfrm rot="5400000">
        <a:off x="23789" y="733043"/>
        <a:ext cx="2432564" cy="2199132"/>
      </dsp:txXfrm>
    </dsp:sp>
    <dsp:sp modelId="{CB90536C-45AA-4FBE-BCAF-99890DDD97C8}">
      <dsp:nvSpPr>
        <dsp:cNvPr id="0" name=""/>
        <dsp:cNvSpPr/>
      </dsp:nvSpPr>
      <dsp:spPr>
        <a:xfrm rot="16200000">
          <a:off x="1999615" y="616327"/>
          <a:ext cx="3665220" cy="2432564"/>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4269" bIns="0" numCol="1" spcCol="1270" anchor="t" anchorCtr="0">
          <a:noAutofit/>
        </a:bodyPr>
        <a:lstStyle/>
        <a:p>
          <a:pPr marL="0" lvl="0" indent="0" algn="l" defTabSz="933450">
            <a:lnSpc>
              <a:spcPct val="100000"/>
            </a:lnSpc>
            <a:spcBef>
              <a:spcPct val="0"/>
            </a:spcBef>
            <a:spcAft>
              <a:spcPct val="35000"/>
            </a:spcAft>
            <a:buNone/>
          </a:pPr>
          <a:r>
            <a:rPr lang="en-US" sz="2100" b="1" kern="1200">
              <a:solidFill>
                <a:schemeClr val="accent4">
                  <a:lumMod val="60000"/>
                  <a:lumOff val="40000"/>
                </a:schemeClr>
              </a:solidFill>
            </a:rPr>
            <a:t>Short-circuit</a:t>
          </a:r>
          <a:endParaRPr lang="en-US" sz="2100" kern="1200"/>
        </a:p>
        <a:p>
          <a:pPr marL="171450" lvl="1" indent="-171450" algn="l" defTabSz="711200">
            <a:lnSpc>
              <a:spcPct val="100000"/>
            </a:lnSpc>
            <a:spcBef>
              <a:spcPct val="0"/>
            </a:spcBef>
            <a:spcAft>
              <a:spcPct val="15000"/>
            </a:spcAft>
            <a:buChar char="•"/>
          </a:pPr>
          <a:r>
            <a:rPr lang="en-US" sz="1600" kern="1200"/>
            <a:t>Middleware can short-circuit by returning a response.</a:t>
          </a:r>
        </a:p>
        <a:p>
          <a:pPr marL="171450" lvl="1" indent="-171450" algn="l" defTabSz="711200">
            <a:lnSpc>
              <a:spcPct val="100000"/>
            </a:lnSpc>
            <a:spcBef>
              <a:spcPct val="0"/>
            </a:spcBef>
            <a:spcAft>
              <a:spcPct val="15000"/>
            </a:spcAft>
            <a:buChar char="•"/>
          </a:pPr>
          <a:r>
            <a:rPr lang="en-US" sz="1600" kern="1200"/>
            <a:t>Filters can also short-circuit the Filter pipeline</a:t>
          </a:r>
        </a:p>
      </dsp:txBody>
      <dsp:txXfrm rot="5400000">
        <a:off x="2615943" y="733043"/>
        <a:ext cx="2432564" cy="2199132"/>
      </dsp:txXfrm>
    </dsp:sp>
    <dsp:sp modelId="{35A89FA7-451D-44F0-A02E-1277ECD1BBE6}">
      <dsp:nvSpPr>
        <dsp:cNvPr id="0" name=""/>
        <dsp:cNvSpPr/>
      </dsp:nvSpPr>
      <dsp:spPr>
        <a:xfrm rot="16200000">
          <a:off x="4614622" y="616327"/>
          <a:ext cx="3665220" cy="2432564"/>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4269" bIns="0" numCol="1" spcCol="1270" anchor="t" anchorCtr="0">
          <a:noAutofit/>
        </a:bodyPr>
        <a:lstStyle/>
        <a:p>
          <a:pPr marL="0" lvl="0" indent="0" algn="l" defTabSz="933450">
            <a:lnSpc>
              <a:spcPct val="100000"/>
            </a:lnSpc>
            <a:spcBef>
              <a:spcPct val="0"/>
            </a:spcBef>
            <a:spcAft>
              <a:spcPct val="35000"/>
            </a:spcAft>
            <a:buNone/>
          </a:pPr>
          <a:r>
            <a:rPr lang="en-US" sz="2100" b="1" kern="1200">
              <a:solidFill>
                <a:schemeClr val="accent4">
                  <a:lumMod val="60000"/>
                  <a:lumOff val="40000"/>
                </a:schemeClr>
              </a:solidFill>
            </a:rPr>
            <a:t>Croscutting concerns</a:t>
          </a:r>
          <a:endParaRPr lang="en-US" sz="2100" kern="1200"/>
        </a:p>
        <a:p>
          <a:pPr marL="171450" lvl="1" indent="-171450" algn="l" defTabSz="711200">
            <a:lnSpc>
              <a:spcPct val="100000"/>
            </a:lnSpc>
            <a:spcBef>
              <a:spcPct val="0"/>
            </a:spcBef>
            <a:spcAft>
              <a:spcPct val="15000"/>
            </a:spcAft>
            <a:buChar char="•"/>
          </a:pPr>
          <a:r>
            <a:rPr lang="en-US" sz="1600" kern="1200"/>
            <a:t>Middleware: Logging, exception handling</a:t>
          </a:r>
        </a:p>
        <a:p>
          <a:pPr marL="171450" lvl="1" indent="-171450" algn="l" defTabSz="711200">
            <a:lnSpc>
              <a:spcPct val="100000"/>
            </a:lnSpc>
            <a:spcBef>
              <a:spcPct val="0"/>
            </a:spcBef>
            <a:spcAft>
              <a:spcPct val="15000"/>
            </a:spcAft>
            <a:buChar char="•"/>
          </a:pPr>
          <a:r>
            <a:rPr lang="en-US" sz="1600" kern="1200"/>
            <a:t>Filter also lend themselves crosscutting</a:t>
          </a:r>
        </a:p>
      </dsp:txBody>
      <dsp:txXfrm rot="5400000">
        <a:off x="5230950" y="733043"/>
        <a:ext cx="2432564" cy="21991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330345b6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330345b6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Support nesting</a:t>
            </a:r>
          </a:p>
          <a:p>
            <a:pPr marL="0" lvl="0" indent="0" algn="l" rtl="0">
              <a:spcBef>
                <a:spcPts val="0"/>
              </a:spcBef>
              <a:spcAft>
                <a:spcPts val="0"/>
              </a:spcAft>
              <a:buNone/>
            </a:pPr>
            <a:r>
              <a:rPr lang="en-US"/>
              <a:t>If Implement branch for nesting and multi segment, based on the order that the middleware will be triggered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Short ciruit: mean terminate the pipeline as we want ( By use App.Run or not call Next parameter)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330345b6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30345b6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a:t>URL rewriting is the concept of changing the currently executing URL and pointing it at some other URL to continue processing the current request or redirecting to an external URL.</a:t>
            </a:r>
          </a:p>
          <a:p>
            <a:pPr marL="0" lvl="0" indent="0" algn="l" rtl="0">
              <a:spcBef>
                <a:spcPts val="0"/>
              </a:spcBef>
              <a:spcAft>
                <a:spcPts val="0"/>
              </a:spcAft>
              <a:buNone/>
            </a:pPr>
            <a:endParaRPr lang="en-US" i="1"/>
          </a:p>
          <a:p>
            <a:pPr marL="0" lvl="0" indent="0" algn="l" rtl="0">
              <a:spcBef>
                <a:spcPts val="0"/>
              </a:spcBef>
              <a:spcAft>
                <a:spcPts val="0"/>
              </a:spcAft>
              <a:buNone/>
            </a:pPr>
            <a:r>
              <a:rPr lang="en-US" i="1"/>
              <a:t>2. For redirect, it will terminate the pipeline ( and change display URL)</a:t>
            </a:r>
          </a:p>
          <a:p>
            <a:pPr marL="0" lvl="0" indent="0" algn="l" rtl="0">
              <a:spcBef>
                <a:spcPts val="0"/>
              </a:spcBef>
              <a:spcAft>
                <a:spcPts val="0"/>
              </a:spcAft>
              <a:buNone/>
            </a:pPr>
            <a:r>
              <a:rPr lang="en-US"/>
              <a:t>3. For rewrite URL, if we have POST or PUT operation that have data associated with, the data is stay.</a:t>
            </a:r>
          </a:p>
          <a:p>
            <a:pPr marL="0" lvl="0" indent="0" algn="l" rtl="0">
              <a:spcBef>
                <a:spcPts val="0"/>
              </a:spcBef>
              <a:spcAft>
                <a:spcPts val="0"/>
              </a:spcAft>
              <a:buNone/>
            </a:pPr>
            <a:r>
              <a:rPr lang="en-US"/>
              <a:t>4. For Redirect URl, it will be good when target to the external URL</a:t>
            </a:r>
          </a:p>
          <a:p>
            <a:pPr marL="0" lvl="0" indent="0" algn="l" rtl="0">
              <a:spcBef>
                <a:spcPts val="0"/>
              </a:spcBef>
              <a:spcAft>
                <a:spcPts val="0"/>
              </a:spcAft>
              <a:buNone/>
            </a:pP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330345b6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30345b6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330345b6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30345b6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Authorization filters run first in the MVC filter pipeline, before any other filters. They control access to the action method by immediately short-circuiting the pipeline when a request doesn’t meet the necessary requirements.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Look more example how to short-circuit</a:t>
            </a:r>
          </a:p>
          <a:p>
            <a:pPr marL="0" lvl="0" indent="0" algn="l" rtl="0">
              <a:spcBef>
                <a:spcPts val="0"/>
              </a:spcBef>
              <a:spcAft>
                <a:spcPts val="0"/>
              </a:spcAft>
              <a:buNone/>
            </a:pPr>
            <a:r>
              <a:rPr lang="en-US" dirty="0" err="1">
                <a:solidFill>
                  <a:schemeClr val="tx1"/>
                </a:solidFill>
                <a:latin typeface="Times New Roman" panose="02020603050405020304"/>
                <a:ea typeface="Times New Roman" panose="02020603050405020304"/>
                <a:cs typeface="Times New Roman" panose="02020603050405020304"/>
                <a:sym typeface="+mn-ea"/>
              </a:rPr>
              <a:t>Can use resource filters for a wide range of purposes, thanks to the fact they execute so early (and late) in the filter pipeline.</a:t>
            </a:r>
          </a:p>
          <a:p>
            <a:pPr marL="0" lvl="0" indent="0" algn="l" rtl="0">
              <a:spcBef>
                <a:spcPts val="0"/>
              </a:spcBef>
              <a:spcAft>
                <a:spcPts val="0"/>
              </a:spcAft>
              <a:buNone/>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IAsyncActionFilter</a:t>
            </a:r>
          </a:p>
          <a:p>
            <a:pPr marL="0" lvl="0" indent="0" algn="l" rtl="0">
              <a:spcBef>
                <a:spcPts val="0"/>
              </a:spcBef>
              <a:spcAft>
                <a:spcPts val="0"/>
              </a:spcAft>
              <a:buNone/>
            </a:pPr>
            <a:r>
              <a:rPr lang="en-US"/>
              <a:t>Thanks to this positioning, action filters can access all the arguments that will be used to execute the action method, which makes them a powerful way of extracting common logic out of your actions.</a:t>
            </a:r>
          </a:p>
          <a:p>
            <a:pPr marL="0" lvl="0" indent="0" algn="l" rtl="0">
              <a:spcBef>
                <a:spcPts val="0"/>
              </a:spcBef>
              <a:spcAft>
                <a:spcPts val="0"/>
              </a:spcAft>
              <a:buNone/>
            </a:pPr>
            <a:r>
              <a:rPr lang="en-US"/>
              <a:t>ValidateModelAttribute—This will return BadRequestResult if the model state indicates that the binding model is invalid and will short-circuit the action execution.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IAsyncActionFilter</a:t>
            </a:r>
          </a:p>
          <a:p>
            <a:pPr marL="0" lvl="0" indent="0" algn="l" rtl="0">
              <a:spcBef>
                <a:spcPts val="0"/>
              </a:spcBef>
              <a:spcAft>
                <a:spcPts val="0"/>
              </a:spcAft>
              <a:buNone/>
            </a:pPr>
            <a:r>
              <a:rPr lang="en-US" dirty="0" err="1">
                <a:solidFill>
                  <a:schemeClr val="tx1"/>
                </a:solidFill>
                <a:latin typeface="Times New Roman" panose="02020603050405020304"/>
                <a:ea typeface="Times New Roman" panose="02020603050405020304"/>
                <a:cs typeface="Times New Roman" panose="02020603050405020304"/>
                <a:sym typeface="+mn-ea"/>
              </a:rPr>
              <a:t>Don't have before and after events.</a:t>
            </a:r>
          </a:p>
          <a:p>
            <a:pPr marL="0" lvl="0" indent="0" algn="l" rtl="0">
              <a:spcBef>
                <a:spcPts val="0"/>
              </a:spcBef>
              <a:spcAft>
                <a:spcPts val="0"/>
              </a:spcAft>
              <a:buNone/>
            </a:pPr>
            <a:r>
              <a:rPr lang="en-US" dirty="0" err="1">
                <a:solidFill>
                  <a:schemeClr val="tx1"/>
                </a:solidFill>
                <a:latin typeface="Times New Roman" panose="02020603050405020304"/>
                <a:ea typeface="Times New Roman" panose="02020603050405020304"/>
                <a:cs typeface="Times New Roman" panose="02020603050405020304"/>
                <a:sym typeface="+mn-ea"/>
              </a:rPr>
              <a:t>Are not as flexible as error handling middleware</a:t>
            </a:r>
          </a:p>
          <a:p>
            <a:pPr marL="0" lvl="0" indent="0" algn="l" rtl="0">
              <a:spcBef>
                <a:spcPts val="0"/>
              </a:spcBef>
              <a:spcAft>
                <a:spcPts val="0"/>
              </a:spcAft>
              <a:buNone/>
            </a:pPr>
            <a:r>
              <a:rPr lang="en-US" dirty="0" err="1">
                <a:solidFill>
                  <a:schemeClr val="tx1"/>
                </a:solidFill>
                <a:latin typeface="Times New Roman" panose="02020603050405020304"/>
                <a:ea typeface="Times New Roman" panose="02020603050405020304"/>
                <a:cs typeface="Times New Roman" panose="02020603050405020304"/>
                <a:sym typeface="+mn-ea"/>
              </a:rPr>
              <a:t>Implement </a:t>
            </a:r>
            <a:r>
              <a:rPr lang="en-US" b="1" dirty="0" err="1">
                <a:solidFill>
                  <a:schemeClr val="tx1"/>
                </a:solidFill>
                <a:latin typeface="Times New Roman" panose="02020603050405020304"/>
                <a:ea typeface="Times New Roman" panose="02020603050405020304"/>
                <a:cs typeface="Times New Roman" panose="02020603050405020304"/>
                <a:sym typeface="+mn-ea"/>
              </a:rPr>
              <a:t>OnException </a:t>
            </a:r>
            <a:r>
              <a:rPr lang="en-US" dirty="0" err="1">
                <a:solidFill>
                  <a:schemeClr val="tx1"/>
                </a:solidFill>
                <a:latin typeface="Times New Roman" panose="02020603050405020304"/>
                <a:ea typeface="Times New Roman" panose="02020603050405020304"/>
                <a:cs typeface="Times New Roman" panose="02020603050405020304"/>
                <a:sym typeface="+mn-ea"/>
              </a:rPr>
              <a:t>or </a:t>
            </a:r>
            <a:r>
              <a:rPr lang="en-US" b="1" dirty="0" err="1">
                <a:solidFill>
                  <a:schemeClr val="tx1"/>
                </a:solidFill>
                <a:latin typeface="Times New Roman" panose="02020603050405020304"/>
                <a:ea typeface="Times New Roman" panose="02020603050405020304"/>
                <a:cs typeface="Times New Roman" panose="02020603050405020304"/>
                <a:sym typeface="+mn-ea"/>
              </a:rPr>
              <a:t>OnExceptionAsync</a:t>
            </a:r>
            <a:r>
              <a:rPr lang="en-US" dirty="0" err="1">
                <a:solidFill>
                  <a:schemeClr val="tx1"/>
                </a:solidFill>
                <a:latin typeface="Times New Roman" panose="02020603050405020304"/>
                <a:ea typeface="Times New Roman" panose="02020603050405020304"/>
                <a:cs typeface="Times New Roman" panose="02020603050405020304"/>
                <a:sym typeface="+mn-ea"/>
              </a:rPr>
              <a:t>.</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If everything runs </a:t>
            </a:r>
            <a:r>
              <a:rPr lang="en-US" b="1"/>
              <a:t>successfully </a:t>
            </a:r>
            <a:r>
              <a:rPr lang="en-US"/>
              <a:t>in the pipeline, and there’s no short-circuiting, then the next stage of the pipeline after action filters are result filters. These run just before and after the IActionResult returned by the Action method (or action filters) is executed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By adding filters in different ways, you can achieve a number of different results. Imagine you have a filter that forces you to log in to view an action. How you add the filter to your app will significantly change your app’s behavior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Demo case change Order. Can change global and Filter attribute only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a:solidFill>
                  <a:schemeClr val="tx1"/>
                </a:solidFill>
                <a:latin typeface="Times New Roman" panose="02020603050405020304"/>
                <a:ea typeface="Times New Roman" panose="02020603050405020304"/>
                <a:cs typeface="Times New Roman" panose="02020603050405020304"/>
                <a:sym typeface="+mn-ea"/>
              </a:rPr>
              <a:t>Requests pass through a middleware component on the way “in” and responses pass through again on the way “out”</a:t>
            </a:r>
            <a:r>
              <a:rPr lang="en-US" dirty="0">
                <a:solidFill>
                  <a:schemeClr val="tx1"/>
                </a:solidFill>
                <a:latin typeface="Times New Roman" panose="02020603050405020304"/>
                <a:ea typeface="Times New Roman" panose="02020603050405020304"/>
                <a:cs typeface="Times New Roman" panose="02020603050405020304"/>
                <a:sym typeface="+mn-ea"/>
              </a:rPr>
              <a:t>. Resource, action, and result filters are also two-way, though authorization and exception filters run only once for a request.</a:t>
            </a:r>
            <a:endParaRPr lang="en-US" dirty="0">
              <a:solidFill>
                <a:schemeClr val="tx1"/>
              </a:solidFill>
              <a:latin typeface="Times New Roman" panose="02020603050405020304"/>
              <a:ea typeface="Times New Roman" panose="02020603050405020304"/>
              <a:cs typeface="Times New Roman" panose="02020603050405020304"/>
            </a:endParaRPr>
          </a:p>
          <a:p>
            <a:pPr marL="0" indent="0" algn="l">
              <a:lnSpc>
                <a:spcPct val="200000"/>
              </a:lnSpc>
              <a:buSzTx/>
              <a:buFont typeface="Arial" panose="020B0604020202020204" pitchFamily="34" charset="0"/>
              <a:buNone/>
            </a:pPr>
            <a:r>
              <a:rPr lang="en-US" b="1" i="1" dirty="0">
                <a:solidFill>
                  <a:schemeClr val="tx1"/>
                </a:solidFill>
                <a:latin typeface="Times New Roman" panose="02020603050405020304"/>
                <a:ea typeface="Times New Roman" panose="02020603050405020304"/>
                <a:cs typeface="Times New Roman" panose="02020603050405020304"/>
                <a:sym typeface="+mn-ea"/>
              </a:rPr>
              <a:t>Middleware can short-circuit a request by returning a response, instead of passing it on to later middleware</a:t>
            </a:r>
            <a:r>
              <a:rPr lang="en-US" dirty="0">
                <a:solidFill>
                  <a:schemeClr val="tx1"/>
                </a:solidFill>
                <a:latin typeface="Times New Roman" panose="02020603050405020304"/>
                <a:ea typeface="Times New Roman" panose="02020603050405020304"/>
                <a:cs typeface="Times New Roman" panose="02020603050405020304"/>
                <a:sym typeface="+mn-ea"/>
              </a:rPr>
              <a:t>. Filters can also short-circuit the MVC filter pipeline by returning a response.</a:t>
            </a:r>
            <a:endParaRPr lang="en-US" dirty="0">
              <a:solidFill>
                <a:schemeClr val="tx1"/>
              </a:solidFill>
              <a:latin typeface="Times New Roman" panose="02020603050405020304"/>
              <a:ea typeface="Times New Roman" panose="02020603050405020304"/>
              <a:cs typeface="Times New Roman" panose="02020603050405020304"/>
            </a:endParaRPr>
          </a:p>
          <a:p>
            <a:pPr marL="0" indent="0" algn="l">
              <a:lnSpc>
                <a:spcPct val="200000"/>
              </a:lnSpc>
              <a:buSzTx/>
              <a:buFont typeface="Arial" panose="020B0604020202020204" pitchFamily="34" charset="0"/>
              <a:buNone/>
            </a:pPr>
            <a:r>
              <a:rPr lang="en-US" b="1" i="1" dirty="0">
                <a:solidFill>
                  <a:schemeClr val="tx1"/>
                </a:solidFill>
                <a:latin typeface="Times New Roman" panose="02020603050405020304"/>
                <a:ea typeface="Times New Roman" panose="02020603050405020304"/>
                <a:cs typeface="Times New Roman" panose="02020603050405020304"/>
                <a:sym typeface="+mn-ea"/>
              </a:rPr>
              <a:t>Middleware is often used for crosscutting application concerns, such as logging, performance profiling, and exception handling</a:t>
            </a:r>
            <a:r>
              <a:rPr lang="en-US" dirty="0">
                <a:solidFill>
                  <a:schemeClr val="tx1"/>
                </a:solidFill>
                <a:latin typeface="Times New Roman" panose="02020603050405020304"/>
                <a:ea typeface="Times New Roman" panose="02020603050405020304"/>
                <a:cs typeface="Times New Roman" panose="02020603050405020304"/>
                <a:sym typeface="+mn-ea"/>
              </a:rPr>
              <a:t>. Filters also lend themselves to crosscutting concerns.</a:t>
            </a:r>
            <a:endParaRPr lang="en-US" dirty="0">
              <a:solidFill>
                <a:schemeClr val="tx1"/>
              </a:solidFill>
              <a:latin typeface="Times New Roman" panose="02020603050405020304"/>
              <a:ea typeface="Times New Roman" panose="02020603050405020304"/>
              <a:cs typeface="Times New Roman" panose="02020603050405020304"/>
            </a:endParaRPr>
          </a:p>
          <a:p>
            <a:pPr marL="0" lvl="0" indent="0" algn="l" rtl="0">
              <a:spcBef>
                <a:spcPts val="0"/>
              </a:spcBef>
              <a:spcAft>
                <a:spcPts val="0"/>
              </a:spcAft>
              <a:buNone/>
            </a:pPr>
            <a:endParaRPr lang="en-US" dirty="0">
              <a:solidFill>
                <a:schemeClr val="tx1"/>
              </a:solidFill>
              <a:latin typeface="Times New Roman" panose="02020603050405020304"/>
              <a:ea typeface="Times New Roman" panose="02020603050405020304"/>
              <a:cs typeface="Times New Roman" panose="02020603050405020304"/>
            </a:endParaRPr>
          </a:p>
          <a:p>
            <a:pPr marL="0" lvl="0" indent="0" algn="l" rtl="0">
              <a:spcBef>
                <a:spcPts val="0"/>
              </a:spcBef>
              <a:spcAft>
                <a:spcPts val="0"/>
              </a:spcAft>
              <a:buNone/>
            </a:pPr>
            <a:endParaRPr lang="en-US" dirty="0">
              <a:solidFill>
                <a:schemeClr val="tx1"/>
              </a:solidFill>
              <a:latin typeface="Times New Roman" panose="02020603050405020304"/>
              <a:ea typeface="Times New Roman" panose="02020603050405020304"/>
              <a:cs typeface="Times New Roman" panose="02020603050405020304"/>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Times New Roman" panose="02020603050405020304"/>
                <a:ea typeface="Times New Roman" panose="02020603050405020304"/>
                <a:cs typeface="Times New Roman" panose="02020603050405020304"/>
                <a:sym typeface="+mn-ea"/>
              </a:rPr>
              <a:t>(though you could achieve something similar with custom middleware components)</a:t>
            </a:r>
          </a:p>
          <a:p>
            <a:pPr marL="0" lvl="0" indent="0" algn="l" rtl="0">
              <a:spcBef>
                <a:spcPts val="0"/>
              </a:spcBef>
              <a:spcAft>
                <a:spcPts val="0"/>
              </a:spcAft>
              <a:buNone/>
            </a:pPr>
            <a:r>
              <a:rPr lang="en-US" dirty="0">
                <a:solidFill>
                  <a:schemeClr val="tx1"/>
                </a:solidFill>
                <a:latin typeface="Times New Roman" panose="02020603050405020304"/>
                <a:ea typeface="Times New Roman" panose="02020603050405020304"/>
                <a:cs typeface="Times New Roman" panose="02020603050405020304"/>
                <a:sym typeface="+mn-ea"/>
              </a:rPr>
              <a:t>Filters can be easily applied to a subset of requests; for example, all actions on a single controller.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Times New Roman" panose="02020603050405020304"/>
                <a:ea typeface="Times New Roman" panose="02020603050405020304"/>
                <a:cs typeface="Times New Roman" panose="02020603050405020304"/>
                <a:sym typeface="+mn-ea"/>
              </a:rPr>
              <a:t>I like to think of middleware versus filters as a question of specificity</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330345b6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30345b6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23574bb2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23574bb2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23574bb2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23574bb2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23574bb2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23574bb2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0345b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Support nesting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png"/><Relationship Id="rId7" Type="http://schemas.openxmlformats.org/officeDocument/2006/relationships/diagramQuickStyle" Target="../diagrams/quickStyle2.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png"/><Relationship Id="rId7" Type="http://schemas.openxmlformats.org/officeDocument/2006/relationships/diagramQuickStyle" Target="../diagrams/quickStyle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png"/><Relationship Id="rId9" Type="http://schemas.microsoft.com/office/2007/relationships/diagramDrawing" Target="../diagrams/drawing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3" Type="http://schemas.openxmlformats.org/officeDocument/2006/relationships/image" Target="../media/image6.png"/><Relationship Id="rId7" Type="http://schemas.openxmlformats.org/officeDocument/2006/relationships/diagramQuickStyle" Target="../diagrams/quickStyle4.xml"/><Relationship Id="rId12" Type="http://schemas.openxmlformats.org/officeDocument/2006/relationships/diagramQuickStyle" Target="../diagrams/quickStyle5.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0" Type="http://schemas.openxmlformats.org/officeDocument/2006/relationships/diagramData" Target="../diagrams/data5.xml"/><Relationship Id="rId4" Type="http://schemas.openxmlformats.org/officeDocument/2006/relationships/image" Target="../media/image4.png"/><Relationship Id="rId9" Type="http://schemas.microsoft.com/office/2007/relationships/diagramDrawing" Target="../diagrams/drawing4.xml"/><Relationship Id="rId14" Type="http://schemas.microsoft.com/office/2007/relationships/diagramDrawing" Target="../diagrams/drawing5.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6.png"/><Relationship Id="rId7" Type="http://schemas.openxmlformats.org/officeDocument/2006/relationships/diagramQuickStyle" Target="../diagrams/quickStyle6.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4.png"/><Relationship Id="rId9" Type="http://schemas.microsoft.com/office/2007/relationships/diagramDrawing" Target="../diagrams/drawing6.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1.svg"/></Relationships>
</file>

<file path=ppt/slides/_rels/slide5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00" y="1992735"/>
            <a:ext cx="8520600" cy="841800"/>
          </a:xfrm>
        </p:spPr>
        <p:txBody>
          <a:bodyPr>
            <a:normAutofit/>
          </a:bodyPr>
          <a:lstStyle/>
          <a:p>
            <a:pPr algn="l"/>
            <a:r>
              <a:rPr lang="en-US">
                <a:solidFill>
                  <a:schemeClr val="bg1"/>
                </a:solidFill>
              </a:rPr>
              <a:t>Azure Functional</a:t>
            </a:r>
          </a:p>
        </p:txBody>
      </p:sp>
      <p:pic>
        <p:nvPicPr>
          <p:cNvPr id="54" name="Google Shape;54;p13"/>
          <p:cNvPicPr preferRelativeResize="0"/>
          <p:nvPr/>
        </p:nvPicPr>
        <p:blipFill>
          <a:blip r:embed="rId2"/>
          <a:stretch>
            <a:fillRect/>
          </a:stretch>
        </p:blipFill>
        <p:spPr>
          <a:xfrm>
            <a:off x="311785" y="186689"/>
            <a:ext cx="2220452" cy="560500"/>
          </a:xfrm>
          <a:prstGeom prst="rect">
            <a:avLst/>
          </a:prstGeom>
          <a:noFill/>
          <a:ln>
            <a:noFill/>
          </a:ln>
        </p:spPr>
      </p:pic>
      <p:sp>
        <p:nvSpPr>
          <p:cNvPr id="3" name="Text Box 2"/>
          <p:cNvSpPr txBox="1"/>
          <p:nvPr/>
        </p:nvSpPr>
        <p:spPr>
          <a:xfrm>
            <a:off x="6539230" y="4507865"/>
            <a:ext cx="1548130" cy="306705"/>
          </a:xfrm>
          <a:prstGeom prst="rect">
            <a:avLst/>
          </a:prstGeom>
          <a:noFill/>
        </p:spPr>
        <p:txBody>
          <a:bodyPr wrap="none" rtlCol="0">
            <a:spAutoFit/>
          </a:bodyPr>
          <a:lstStyle/>
          <a:p>
            <a:r>
              <a:rPr lang="en-US">
                <a:solidFill>
                  <a:schemeClr val="bg1"/>
                </a:solidFill>
              </a:rPr>
              <a:t>Author: Chien.Do</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App.Map()</a:t>
            </a:r>
          </a:p>
        </p:txBody>
      </p:sp>
      <p:sp>
        <p:nvSpPr>
          <p:cNvPr id="4" name="Text Box 3"/>
          <p:cNvSpPr txBox="1"/>
          <p:nvPr/>
        </p:nvSpPr>
        <p:spPr>
          <a:xfrm>
            <a:off x="565150" y="3350260"/>
            <a:ext cx="309880" cy="306705"/>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5"/>
          <a:stretch>
            <a:fillRect/>
          </a:stretch>
        </p:blipFill>
        <p:spPr>
          <a:xfrm>
            <a:off x="1523365" y="754380"/>
            <a:ext cx="6097905" cy="3731895"/>
          </a:xfrm>
          <a:prstGeom prst="rect">
            <a:avLst/>
          </a:prstGeom>
        </p:spPr>
      </p:pic>
      <p:pic>
        <p:nvPicPr>
          <p:cNvPr id="8" name="Picture 7"/>
          <p:cNvPicPr>
            <a:picLocks noChangeAspect="1"/>
          </p:cNvPicPr>
          <p:nvPr/>
        </p:nvPicPr>
        <p:blipFill>
          <a:blip r:embed="rId6"/>
          <a:stretch>
            <a:fillRect/>
          </a:stretch>
        </p:blipFill>
        <p:spPr>
          <a:xfrm>
            <a:off x="2914650" y="3154045"/>
            <a:ext cx="3810000" cy="1455420"/>
          </a:xfrm>
          <a:prstGeom prst="rect">
            <a:avLst/>
          </a:prstGeom>
        </p:spPr>
      </p:pic>
      <p:pic>
        <p:nvPicPr>
          <p:cNvPr id="9" name="Picture 8"/>
          <p:cNvPicPr>
            <a:picLocks noChangeAspect="1"/>
          </p:cNvPicPr>
          <p:nvPr/>
        </p:nvPicPr>
        <p:blipFill>
          <a:blip r:embed="rId7"/>
          <a:stretch>
            <a:fillRect/>
          </a:stretch>
        </p:blipFill>
        <p:spPr>
          <a:xfrm>
            <a:off x="2914650" y="754380"/>
            <a:ext cx="3314700" cy="1516380"/>
          </a:xfrm>
          <a:prstGeom prst="rect">
            <a:avLst/>
          </a:prstGeom>
        </p:spPr>
      </p:pic>
      <p:pic>
        <p:nvPicPr>
          <p:cNvPr id="7" name="Picture 6"/>
          <p:cNvPicPr>
            <a:picLocks noChangeAspect="1"/>
          </p:cNvPicPr>
          <p:nvPr/>
        </p:nvPicPr>
        <p:blipFill>
          <a:blip r:embed="rId8"/>
          <a:stretch>
            <a:fillRect/>
          </a:stretch>
        </p:blipFill>
        <p:spPr>
          <a:xfrm>
            <a:off x="2914650" y="1805305"/>
            <a:ext cx="3535680" cy="1348740"/>
          </a:xfrm>
          <a:prstGeom prst="rect">
            <a:avLst/>
          </a:prstGeom>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10</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1000"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ppt_x"/>
                                          </p:val>
                                        </p:tav>
                                        <p:tav tm="100000">
                                          <p:val>
                                            <p:strVal val="#ppt_x"/>
                                          </p:val>
                                        </p:tav>
                                      </p:tavLst>
                                    </p:anim>
                                    <p:anim calcmode="lin" valueType="num">
                                      <p:cBhvr additive="base">
                                        <p:cTn id="14"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nodeType="clickEffect">
                                  <p:stCondLst>
                                    <p:cond delay="0"/>
                                  </p:stCondLst>
                                  <p:childTnLst>
                                    <p:set>
                                      <p:cBhvr>
                                        <p:cTn id="18" dur="1000"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7" presetClass="entr" presetSubtype="4" fill="hold" nodeType="clickEffect">
                                  <p:stCondLst>
                                    <p:cond delay="0"/>
                                  </p:stCondLst>
                                  <p:childTnLst>
                                    <p:set>
                                      <p:cBhvr>
                                        <p:cTn id="24" dur="1000"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ppt_x"/>
                                          </p:val>
                                        </p:tav>
                                        <p:tav tm="100000">
                                          <p:val>
                                            <p:strVal val="#ppt_x"/>
                                          </p:val>
                                        </p:tav>
                                      </p:tavLst>
                                    </p:anim>
                                    <p:anim calcmode="lin" valueType="num">
                                      <p:cBhvr additive="base">
                                        <p:cTn id="26"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App.Map()</a:t>
            </a:r>
          </a:p>
        </p:txBody>
      </p:sp>
      <p:sp>
        <p:nvSpPr>
          <p:cNvPr id="4" name="Text Box 3"/>
          <p:cNvSpPr txBox="1"/>
          <p:nvPr/>
        </p:nvSpPr>
        <p:spPr>
          <a:xfrm>
            <a:off x="565150" y="3350260"/>
            <a:ext cx="309880" cy="306705"/>
          </a:xfrm>
          <a:prstGeom prst="rect">
            <a:avLst/>
          </a:prstGeom>
          <a:noFill/>
        </p:spPr>
        <p:txBody>
          <a:bodyPr wrap="none" rtlCol="0">
            <a:spAutoFit/>
          </a:bodyPr>
          <a:lstStyle/>
          <a:p>
            <a:endParaRPr lang="en-US"/>
          </a:p>
        </p:txBody>
      </p:sp>
      <p:pic>
        <p:nvPicPr>
          <p:cNvPr id="2" name="Picture 1"/>
          <p:cNvPicPr>
            <a:picLocks noChangeAspect="1"/>
          </p:cNvPicPr>
          <p:nvPr/>
        </p:nvPicPr>
        <p:blipFill>
          <a:blip r:embed="rId5"/>
          <a:stretch>
            <a:fillRect/>
          </a:stretch>
        </p:blipFill>
        <p:spPr>
          <a:xfrm>
            <a:off x="1489075" y="932180"/>
            <a:ext cx="5836920" cy="172212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11</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App.UseWhen() &amp; App.MapWhen()</a:t>
            </a:r>
          </a:p>
        </p:txBody>
      </p:sp>
      <p:sp>
        <p:nvSpPr>
          <p:cNvPr id="104" name="Google Shape;104;p16"/>
          <p:cNvSpPr txBox="1"/>
          <p:nvPr/>
        </p:nvSpPr>
        <p:spPr>
          <a:xfrm>
            <a:off x="404495" y="845185"/>
            <a:ext cx="8335645" cy="1658620"/>
          </a:xfrm>
          <a:prstGeom prst="rect">
            <a:avLst/>
          </a:prstGeom>
          <a:noFill/>
          <a:ln>
            <a:noFill/>
          </a:ln>
        </p:spPr>
        <p:txBody>
          <a:bodyPr spcFirstLastPara="1" wrap="square" lIns="91425" tIns="91425" rIns="91425" bIns="91425" anchor="t" anchorCtr="0">
            <a:spAutoFit/>
          </a:bodyPr>
          <a:lstStyle/>
          <a:p>
            <a:pPr marL="422910" lvl="0" indent="-285750" algn="l" rtl="0">
              <a:lnSpc>
                <a:spcPct val="200000"/>
              </a:lnSpc>
              <a:spcBef>
                <a:spcPts val="0"/>
              </a:spcBef>
              <a:spcAft>
                <a:spcPts val="0"/>
              </a:spcAft>
              <a:buClr>
                <a:srgbClr val="000000"/>
              </a:buClr>
              <a:buSzPts val="1440"/>
              <a:buFont typeface="Arial" panose="020B0604020202020204" pitchFamily="34" charset="0"/>
              <a:buChar char="•"/>
            </a:pPr>
            <a:r>
              <a:rPr lang="en-US" sz="1600" dirty="0">
                <a:solidFill>
                  <a:schemeClr val="tx1"/>
                </a:solidFill>
                <a:latin typeface="Times New Roman" panose="02020603050405020304"/>
                <a:cs typeface="Times New Roman" panose="02020603050405020304"/>
                <a:sym typeface="+mn-ea"/>
              </a:rPr>
              <a:t>Also branches the request pipeline based on the result of the given predicate.</a:t>
            </a:r>
            <a:endParaRPr lang="en-US" sz="1600" dirty="0">
              <a:solidFill>
                <a:schemeClr val="tx1"/>
              </a:solidFill>
              <a:latin typeface="Times New Roman" panose="02020603050405020304"/>
              <a:cs typeface="Times New Roman" panose="02020603050405020304"/>
            </a:endParaRPr>
          </a:p>
          <a:p>
            <a:pPr marL="422910" lvl="0" indent="-285750" algn="l" rtl="0">
              <a:lnSpc>
                <a:spcPct val="200000"/>
              </a:lnSpc>
              <a:spcBef>
                <a:spcPts val="0"/>
              </a:spcBef>
              <a:spcAft>
                <a:spcPts val="0"/>
              </a:spcAft>
              <a:buClr>
                <a:srgbClr val="000000"/>
              </a:buClr>
              <a:buSzPts val="1440"/>
              <a:buFont typeface="Arial" panose="020B0604020202020204" pitchFamily="34" charset="0"/>
              <a:buChar char="•"/>
            </a:pPr>
            <a:r>
              <a:rPr lang="en-US" sz="1600" dirty="0">
                <a:solidFill>
                  <a:schemeClr val="tx1"/>
                </a:solidFill>
                <a:latin typeface="Times New Roman" panose="02020603050405020304"/>
                <a:cs typeface="Times New Roman" panose="02020603050405020304"/>
                <a:sym typeface="Times New Roman" panose="02020603050405020304"/>
              </a:rPr>
              <a:t>Unlike MapWhen, </a:t>
            </a:r>
            <a:r>
              <a:rPr lang="en-US" sz="1600" dirty="0">
                <a:solidFill>
                  <a:schemeClr val="tx1"/>
                </a:solidFill>
                <a:latin typeface="Times New Roman" panose="02020603050405020304"/>
                <a:cs typeface="Times New Roman" panose="02020603050405020304"/>
                <a:sym typeface="+mn-ea"/>
              </a:rPr>
              <a:t>UseWhen branch is rejoined to the main pipeline if it doesn't short-circuit or contain a terminal middleware.</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12</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App.UseWhen()</a:t>
            </a:r>
          </a:p>
        </p:txBody>
      </p:sp>
      <p:pic>
        <p:nvPicPr>
          <p:cNvPr id="7" name="Picture 6"/>
          <p:cNvPicPr>
            <a:picLocks noChangeAspect="1"/>
          </p:cNvPicPr>
          <p:nvPr/>
        </p:nvPicPr>
        <p:blipFill>
          <a:blip r:embed="rId5"/>
          <a:stretch>
            <a:fillRect/>
          </a:stretch>
        </p:blipFill>
        <p:spPr>
          <a:xfrm>
            <a:off x="684599" y="607538"/>
            <a:ext cx="7228771" cy="3102147"/>
          </a:xfrm>
          <a:prstGeom prst="rect">
            <a:avLst/>
          </a:prstGeom>
        </p:spPr>
      </p:pic>
      <p:pic>
        <p:nvPicPr>
          <p:cNvPr id="2" name="Picture 1"/>
          <p:cNvPicPr>
            <a:picLocks noChangeAspect="1"/>
          </p:cNvPicPr>
          <p:nvPr/>
        </p:nvPicPr>
        <p:blipFill>
          <a:blip r:embed="rId6"/>
          <a:stretch>
            <a:fillRect/>
          </a:stretch>
        </p:blipFill>
        <p:spPr>
          <a:xfrm>
            <a:off x="2659380" y="3477895"/>
            <a:ext cx="3825240" cy="121158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13</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500"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3"/>
          <a:srcRect/>
          <a:stretch>
            <a:fillRect/>
          </a:stretch>
        </p:blipFill>
        <p:spPr>
          <a:xfrm>
            <a:off x="225" y="0"/>
            <a:ext cx="9143700" cy="5143500"/>
          </a:xfrm>
          <a:prstGeom prst="rect">
            <a:avLst/>
          </a:prstGeom>
          <a:noFill/>
          <a:ln>
            <a:noFill/>
          </a:ln>
        </p:spPr>
      </p:pic>
      <p:pic>
        <p:nvPicPr>
          <p:cNvPr id="93" name="Google Shape;93;p15"/>
          <p:cNvPicPr preferRelativeResize="0"/>
          <p:nvPr/>
        </p:nvPicPr>
        <p:blipFill>
          <a:blip r:embed="rId4"/>
          <a:stretch>
            <a:fillRect/>
          </a:stretch>
        </p:blipFill>
        <p:spPr>
          <a:xfrm>
            <a:off x="114300" y="4689483"/>
            <a:ext cx="1518224" cy="383150"/>
          </a:xfrm>
          <a:prstGeom prst="rect">
            <a:avLst/>
          </a:prstGeom>
          <a:noFill/>
          <a:ln>
            <a:noFill/>
          </a:ln>
        </p:spPr>
      </p:pic>
      <p:sp>
        <p:nvSpPr>
          <p:cNvPr id="94" name="Google Shape;94;p15"/>
          <p:cNvSpPr txBox="1"/>
          <p:nvPr/>
        </p:nvSpPr>
        <p:spPr>
          <a:xfrm>
            <a:off x="357505" y="2202180"/>
            <a:ext cx="8787130"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3600" b="1">
                <a:solidFill>
                  <a:srgbClr val="151B22"/>
                </a:solidFill>
                <a:latin typeface="Roboto" panose="02000000000000000000"/>
                <a:ea typeface="Roboto" panose="02000000000000000000"/>
                <a:cs typeface="Roboto" panose="02000000000000000000"/>
                <a:sym typeface="Roboto" panose="02000000000000000000"/>
              </a:rPr>
              <a:t>CUSTOM MIDDLEWARE</a:t>
            </a:r>
            <a:endParaRPr sz="36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14</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CUSTOM MIDDLEWARE</a:t>
            </a:r>
          </a:p>
        </p:txBody>
      </p:sp>
      <p:sp>
        <p:nvSpPr>
          <p:cNvPr id="104" name="Google Shape;104;p16"/>
          <p:cNvSpPr txBox="1"/>
          <p:nvPr/>
        </p:nvSpPr>
        <p:spPr>
          <a:xfrm>
            <a:off x="403860" y="829945"/>
            <a:ext cx="8335645" cy="3136265"/>
          </a:xfrm>
          <a:prstGeom prst="rect">
            <a:avLst/>
          </a:prstGeom>
          <a:noFill/>
          <a:ln>
            <a:noFill/>
          </a:ln>
        </p:spPr>
        <p:txBody>
          <a:bodyPr spcFirstLastPara="1" wrap="square" lIns="91425" tIns="91425" rIns="91425" bIns="91425" anchor="t" anchorCtr="0">
            <a:spAutoFit/>
          </a:bodyPr>
          <a:lstStyle/>
          <a:p>
            <a:pPr marL="422910" lvl="0" indent="-285750" algn="l" rtl="0">
              <a:lnSpc>
                <a:spcPct val="200000"/>
              </a:lnSpc>
              <a:spcBef>
                <a:spcPts val="0"/>
              </a:spcBef>
              <a:spcAft>
                <a:spcPts val="0"/>
              </a:spcAft>
              <a:buClr>
                <a:srgbClr val="000000"/>
              </a:buClr>
              <a:buSzPts val="1440"/>
              <a:buFont typeface="Arial" panose="020B0604020202020204" pitchFamily="34" charset="0"/>
              <a:buChar char="•"/>
            </a:pPr>
            <a:r>
              <a:rPr lang="en-US" sz="1600" dirty="0">
                <a:solidFill>
                  <a:schemeClr val="tx1"/>
                </a:solidFill>
                <a:latin typeface="Times New Roman" panose="02020603050405020304"/>
                <a:cs typeface="Times New Roman" panose="02020603050405020304"/>
                <a:sym typeface="Times New Roman" panose="02020603050405020304"/>
              </a:rPr>
              <a:t>We can create custom middleware and trigger in pipeline.</a:t>
            </a:r>
          </a:p>
          <a:p>
            <a:pPr marL="422910" lvl="0" indent="-285750" algn="l" rtl="0">
              <a:lnSpc>
                <a:spcPct val="200000"/>
              </a:lnSpc>
              <a:spcBef>
                <a:spcPts val="0"/>
              </a:spcBef>
              <a:spcAft>
                <a:spcPts val="0"/>
              </a:spcAft>
              <a:buClr>
                <a:srgbClr val="000000"/>
              </a:buClr>
              <a:buSzPts val="1440"/>
              <a:buFont typeface="Arial" panose="020B0604020202020204" pitchFamily="34" charset="0"/>
              <a:buChar char="•"/>
            </a:pPr>
            <a:r>
              <a:rPr lang="en-US" sz="1600" dirty="0">
                <a:solidFill>
                  <a:schemeClr val="tx1"/>
                </a:solidFill>
                <a:latin typeface="Times New Roman" panose="02020603050405020304"/>
                <a:cs typeface="Times New Roman" panose="02020603050405020304"/>
                <a:sym typeface="Times New Roman" panose="02020603050405020304"/>
              </a:rPr>
              <a:t>Middleware class must have :</a:t>
            </a:r>
          </a:p>
          <a:p>
            <a:pPr marL="880110" lvl="1" indent="-285750" algn="l" rtl="0">
              <a:lnSpc>
                <a:spcPct val="200000"/>
              </a:lnSpc>
              <a:spcBef>
                <a:spcPts val="0"/>
              </a:spcBef>
              <a:spcAft>
                <a:spcPts val="0"/>
              </a:spcAft>
              <a:buClr>
                <a:srgbClr val="000000"/>
              </a:buClr>
              <a:buSzPts val="1440"/>
              <a:buFont typeface="Wingdings" panose="05000000000000000000" charset="0"/>
              <a:buChar char="Ø"/>
            </a:pPr>
            <a:r>
              <a:rPr lang="en-US" sz="1600" dirty="0">
                <a:solidFill>
                  <a:schemeClr val="tx1"/>
                </a:solidFill>
                <a:latin typeface="Times New Roman" panose="02020603050405020304"/>
                <a:cs typeface="Times New Roman" panose="02020603050405020304"/>
                <a:sym typeface="+mn-ea"/>
              </a:rPr>
              <a:t>Public constructor with a parameter of type “RequestDelegate”.</a:t>
            </a:r>
          </a:p>
          <a:p>
            <a:pPr marL="880110" lvl="1" indent="-285750" algn="l" rtl="0">
              <a:lnSpc>
                <a:spcPct val="200000"/>
              </a:lnSpc>
              <a:spcBef>
                <a:spcPts val="0"/>
              </a:spcBef>
              <a:spcAft>
                <a:spcPts val="0"/>
              </a:spcAft>
              <a:buClr>
                <a:srgbClr val="000000"/>
              </a:buClr>
              <a:buSzPts val="1440"/>
              <a:buFont typeface="Wingdings" panose="05000000000000000000" charset="0"/>
              <a:buChar char="Ø"/>
            </a:pPr>
            <a:r>
              <a:rPr lang="en-US" sz="1600" dirty="0">
                <a:solidFill>
                  <a:schemeClr val="tx1"/>
                </a:solidFill>
                <a:latin typeface="Times New Roman" panose="02020603050405020304"/>
                <a:cs typeface="Times New Roman" panose="02020603050405020304"/>
                <a:sym typeface="+mn-ea"/>
              </a:rPr>
              <a:t>Public method named </a:t>
            </a:r>
            <a:r>
              <a:rPr lang="en-US" sz="1600" b="1" dirty="0">
                <a:solidFill>
                  <a:schemeClr val="tx1"/>
                </a:solidFill>
                <a:latin typeface="Times New Roman" panose="02020603050405020304"/>
                <a:cs typeface="Times New Roman" panose="02020603050405020304"/>
                <a:sym typeface="+mn-ea"/>
              </a:rPr>
              <a:t>Invoke </a:t>
            </a:r>
            <a:r>
              <a:rPr lang="en-US" sz="1600" dirty="0">
                <a:solidFill>
                  <a:schemeClr val="tx1"/>
                </a:solidFill>
                <a:latin typeface="Times New Roman" panose="02020603050405020304"/>
                <a:cs typeface="Times New Roman" panose="02020603050405020304"/>
                <a:sym typeface="+mn-ea"/>
              </a:rPr>
              <a:t>or</a:t>
            </a:r>
            <a:r>
              <a:rPr lang="en-US" sz="1600" b="1" dirty="0">
                <a:solidFill>
                  <a:schemeClr val="tx1"/>
                </a:solidFill>
                <a:latin typeface="Times New Roman" panose="02020603050405020304"/>
                <a:cs typeface="Times New Roman" panose="02020603050405020304"/>
                <a:sym typeface="+mn-ea"/>
              </a:rPr>
              <a:t> </a:t>
            </a:r>
            <a:r>
              <a:rPr lang="en-US" sz="1600" b="1" dirty="0" err="1">
                <a:solidFill>
                  <a:schemeClr val="tx1"/>
                </a:solidFill>
                <a:latin typeface="Times New Roman" panose="02020603050405020304"/>
                <a:cs typeface="Times New Roman" panose="02020603050405020304"/>
                <a:sym typeface="+mn-ea"/>
              </a:rPr>
              <a:t>InvokeAsync</a:t>
            </a:r>
            <a:r>
              <a:rPr lang="en-US" sz="1600" b="1" dirty="0">
                <a:solidFill>
                  <a:schemeClr val="tx1"/>
                </a:solidFill>
                <a:latin typeface="Times New Roman" panose="02020603050405020304"/>
                <a:cs typeface="Times New Roman" panose="02020603050405020304"/>
                <a:sym typeface="+mn-ea"/>
              </a:rPr>
              <a:t>. </a:t>
            </a:r>
            <a:r>
              <a:rPr lang="en-US" sz="1600" dirty="0">
                <a:solidFill>
                  <a:schemeClr val="tx1"/>
                </a:solidFill>
                <a:latin typeface="Times New Roman" panose="02020603050405020304"/>
                <a:cs typeface="Times New Roman" panose="02020603050405020304"/>
                <a:sym typeface="+mn-ea"/>
              </a:rPr>
              <a:t>This method must return Task and Accept first parameter of type </a:t>
            </a:r>
            <a:r>
              <a:rPr lang="en-US" sz="1600" b="1" dirty="0" err="1">
                <a:solidFill>
                  <a:schemeClr val="tx1"/>
                </a:solidFill>
                <a:latin typeface="Times New Roman" panose="02020603050405020304"/>
                <a:cs typeface="Times New Roman" panose="02020603050405020304"/>
                <a:sym typeface="+mn-ea"/>
              </a:rPr>
              <a:t>HttpContext</a:t>
            </a:r>
            <a:endParaRPr lang="en-US" sz="1600" dirty="0">
              <a:solidFill>
                <a:schemeClr val="tx1"/>
              </a:solidFill>
              <a:latin typeface="Times New Roman" panose="02020603050405020304"/>
              <a:cs typeface="Times New Roman" panose="02020603050405020304"/>
              <a:sym typeface="Times New Roman" panose="02020603050405020304"/>
            </a:endParaRPr>
          </a:p>
          <a:p>
            <a:pPr marL="422910" lvl="0" indent="-285750" algn="l" rtl="0">
              <a:lnSpc>
                <a:spcPct val="200000"/>
              </a:lnSpc>
              <a:spcBef>
                <a:spcPts val="0"/>
              </a:spcBef>
              <a:spcAft>
                <a:spcPts val="0"/>
              </a:spcAft>
              <a:buClr>
                <a:srgbClr val="000000"/>
              </a:buClr>
              <a:buSzPts val="1440"/>
              <a:buNone/>
            </a:pPr>
            <a:endParaRPr lang="en-US" sz="1600" dirty="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15</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CUSTOM MIDDLEWARE</a:t>
            </a:r>
          </a:p>
        </p:txBody>
      </p:sp>
      <p:pic>
        <p:nvPicPr>
          <p:cNvPr id="5" name="Picture 4"/>
          <p:cNvPicPr>
            <a:picLocks noChangeAspect="1"/>
          </p:cNvPicPr>
          <p:nvPr/>
        </p:nvPicPr>
        <p:blipFill>
          <a:blip r:embed="rId5"/>
          <a:stretch>
            <a:fillRect/>
          </a:stretch>
        </p:blipFill>
        <p:spPr>
          <a:xfrm>
            <a:off x="1638935" y="642620"/>
            <a:ext cx="5792470" cy="4058285"/>
          </a:xfrm>
          <a:prstGeom prst="rect">
            <a:avLst/>
          </a:prstGeom>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16</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CUSTOM MIDDLEWARE</a:t>
            </a:r>
          </a:p>
        </p:txBody>
      </p:sp>
      <p:pic>
        <p:nvPicPr>
          <p:cNvPr id="3" name="Picture 2"/>
          <p:cNvPicPr>
            <a:picLocks noChangeAspect="1"/>
          </p:cNvPicPr>
          <p:nvPr/>
        </p:nvPicPr>
        <p:blipFill>
          <a:blip r:embed="rId5"/>
          <a:stretch>
            <a:fillRect/>
          </a:stretch>
        </p:blipFill>
        <p:spPr>
          <a:xfrm>
            <a:off x="605790" y="3156543"/>
            <a:ext cx="7187804" cy="1432987"/>
          </a:xfrm>
          <a:prstGeom prst="rect">
            <a:avLst/>
          </a:prstGeom>
        </p:spPr>
      </p:pic>
      <p:pic>
        <p:nvPicPr>
          <p:cNvPr id="2" name="Picture 1"/>
          <p:cNvPicPr>
            <a:picLocks noChangeAspect="1"/>
          </p:cNvPicPr>
          <p:nvPr/>
        </p:nvPicPr>
        <p:blipFill>
          <a:blip r:embed="rId6"/>
          <a:stretch>
            <a:fillRect/>
          </a:stretch>
        </p:blipFill>
        <p:spPr>
          <a:xfrm>
            <a:off x="605790" y="793750"/>
            <a:ext cx="8039100" cy="1912620"/>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17</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65" y="140970"/>
            <a:ext cx="8557895"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CUSTOM MIDDLEWARE - PRACTICAL APPLICATION</a:t>
            </a:r>
          </a:p>
        </p:txBody>
      </p:sp>
      <p:pic>
        <p:nvPicPr>
          <p:cNvPr id="2" name="Picture 1"/>
          <p:cNvPicPr>
            <a:picLocks noChangeAspect="1"/>
          </p:cNvPicPr>
          <p:nvPr/>
        </p:nvPicPr>
        <p:blipFill>
          <a:blip r:embed="rId5"/>
          <a:stretch>
            <a:fillRect/>
          </a:stretch>
        </p:blipFill>
        <p:spPr>
          <a:xfrm>
            <a:off x="887730" y="1501140"/>
            <a:ext cx="7368540" cy="2522220"/>
          </a:xfrm>
          <a:prstGeom prst="rect">
            <a:avLst/>
          </a:prstGeom>
        </p:spPr>
      </p:pic>
      <p:sp>
        <p:nvSpPr>
          <p:cNvPr id="4" name="Text Box 3"/>
          <p:cNvSpPr txBox="1"/>
          <p:nvPr/>
        </p:nvSpPr>
        <p:spPr>
          <a:xfrm>
            <a:off x="6534150" y="707390"/>
            <a:ext cx="309880" cy="306705"/>
          </a:xfrm>
          <a:prstGeom prst="rect">
            <a:avLst/>
          </a:prstGeom>
          <a:noFill/>
        </p:spPr>
        <p:txBody>
          <a:bodyPr wrap="none" rtlCol="0">
            <a:spAutoFit/>
          </a:bodyPr>
          <a:lstStyle/>
          <a:p>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18</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65" y="140970"/>
            <a:ext cx="8557895"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CUSTOM MIDDLEWARE - REWRITE URL</a:t>
            </a:r>
          </a:p>
        </p:txBody>
      </p:sp>
      <p:sp>
        <p:nvSpPr>
          <p:cNvPr id="4" name="Text Box 3"/>
          <p:cNvSpPr txBox="1"/>
          <p:nvPr/>
        </p:nvSpPr>
        <p:spPr>
          <a:xfrm>
            <a:off x="6534150" y="707390"/>
            <a:ext cx="309880" cy="306705"/>
          </a:xfrm>
          <a:prstGeom prst="rect">
            <a:avLst/>
          </a:prstGeom>
          <a:noFill/>
        </p:spPr>
        <p:txBody>
          <a:bodyPr wrap="none" rtlCol="0">
            <a:spAutoFit/>
          </a:bodyPr>
          <a:lstStyle/>
          <a:p>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19</a:t>
            </a:fld>
            <a:endParaRPr lang="en-GB"/>
          </a:p>
        </p:txBody>
      </p:sp>
      <p:sp>
        <p:nvSpPr>
          <p:cNvPr id="2" name="Text Box 1"/>
          <p:cNvSpPr txBox="1"/>
          <p:nvPr/>
        </p:nvSpPr>
        <p:spPr>
          <a:xfrm>
            <a:off x="393065" y="629920"/>
            <a:ext cx="8162290" cy="3538220"/>
          </a:xfrm>
          <a:prstGeom prst="rect">
            <a:avLst/>
          </a:prstGeom>
          <a:noFill/>
        </p:spPr>
        <p:txBody>
          <a:bodyPr wrap="square" rtlCol="0">
            <a:spAutoFit/>
          </a:bodyPr>
          <a:lstStyle/>
          <a:p>
            <a:pPr marL="285750" indent="-285750">
              <a:lnSpc>
                <a:spcPct val="200000"/>
              </a:lnSpc>
              <a:spcBef>
                <a:spcPts val="0"/>
              </a:spcBef>
              <a:buClr>
                <a:srgbClr val="000000"/>
              </a:buClr>
              <a:buFont typeface="Arial" panose="020B0604020202020204" pitchFamily="34" charset="0"/>
              <a:buChar char="•"/>
            </a:pPr>
            <a:r>
              <a:rPr lang="en-US" sz="1600">
                <a:latin typeface="Times New Roman" panose="02020603050405020304" charset="0"/>
                <a:cs typeface="Times New Roman" panose="02020603050405020304" charset="0"/>
                <a:sym typeface="+mn-ea"/>
              </a:rPr>
              <a:t>URL rewriting is the act of modifying request URLs based on one or more predefined rules. </a:t>
            </a:r>
            <a:endParaRPr lang="en-US" sz="1600">
              <a:latin typeface="Times New Roman" panose="02020603050405020304" charset="0"/>
              <a:cs typeface="Times New Roman" panose="02020603050405020304" charset="0"/>
            </a:endParaRPr>
          </a:p>
          <a:p>
            <a:pPr marL="285750" indent="-285750">
              <a:lnSpc>
                <a:spcPct val="200000"/>
              </a:lnSpc>
              <a:spcBef>
                <a:spcPts val="0"/>
              </a:spcBef>
              <a:buClr>
                <a:srgbClr val="000000"/>
              </a:buClr>
              <a:buFont typeface="Arial" panose="020B0604020202020204" pitchFamily="34" charset="0"/>
              <a:buChar char="•"/>
            </a:pPr>
            <a:r>
              <a:rPr lang="en-US" sz="1600">
                <a:latin typeface="Times New Roman" panose="02020603050405020304" charset="0"/>
                <a:cs typeface="Times New Roman" panose="02020603050405020304" charset="0"/>
                <a:sym typeface="+mn-ea"/>
              </a:rPr>
              <a:t>URL rewriting is valuable in several scenarios such as :</a:t>
            </a:r>
          </a:p>
          <a:p>
            <a:pPr marL="742950" lvl="1" indent="-285750">
              <a:lnSpc>
                <a:spcPct val="200000"/>
              </a:lnSpc>
              <a:spcBef>
                <a:spcPts val="0"/>
              </a:spcBef>
              <a:buClr>
                <a:srgbClr val="000000"/>
              </a:buClr>
              <a:buFont typeface="Wingdings" panose="05000000000000000000" charset="0"/>
              <a:buChar char="Ø"/>
            </a:pPr>
            <a:r>
              <a:rPr lang="en-US" sz="1600">
                <a:latin typeface="Times New Roman" panose="02020603050405020304" charset="0"/>
                <a:cs typeface="Times New Roman" panose="02020603050405020304" charset="0"/>
                <a:sym typeface="+mn-ea"/>
              </a:rPr>
              <a:t>Re-linking legacy content</a:t>
            </a:r>
          </a:p>
          <a:p>
            <a:pPr marL="742950" lvl="1" indent="-285750">
              <a:lnSpc>
                <a:spcPct val="200000"/>
              </a:lnSpc>
              <a:spcBef>
                <a:spcPts val="0"/>
              </a:spcBef>
              <a:buClr>
                <a:srgbClr val="000000"/>
              </a:buClr>
              <a:buFont typeface="Wingdings" panose="05000000000000000000" charset="0"/>
              <a:buChar char="Ø"/>
            </a:pPr>
            <a:r>
              <a:rPr lang="en-US" sz="1600">
                <a:latin typeface="Times New Roman" panose="02020603050405020304" charset="0"/>
                <a:cs typeface="Times New Roman" panose="02020603050405020304" charset="0"/>
                <a:sym typeface="+mn-ea"/>
              </a:rPr>
              <a:t>Creating 'prettier URLs'</a:t>
            </a:r>
          </a:p>
          <a:p>
            <a:pPr marL="742950" lvl="1" indent="-285750">
              <a:lnSpc>
                <a:spcPct val="200000"/>
              </a:lnSpc>
              <a:spcBef>
                <a:spcPts val="0"/>
              </a:spcBef>
              <a:buClr>
                <a:srgbClr val="000000"/>
              </a:buClr>
              <a:buFont typeface="Wingdings" panose="05000000000000000000" charset="0"/>
              <a:buChar char="Ø"/>
            </a:pPr>
            <a:r>
              <a:rPr lang="en-US" sz="1600">
                <a:latin typeface="Times New Roman" panose="02020603050405020304" charset="0"/>
                <a:cs typeface="Times New Roman" panose="02020603050405020304" charset="0"/>
                <a:sym typeface="+mn-ea"/>
              </a:rPr>
              <a:t>Handling custom URLs that need to actually process something else</a:t>
            </a:r>
          </a:p>
          <a:p>
            <a:pPr marL="742950" lvl="1" indent="-285750">
              <a:lnSpc>
                <a:spcPct val="200000"/>
              </a:lnSpc>
              <a:spcBef>
                <a:spcPts val="0"/>
              </a:spcBef>
              <a:buClr>
                <a:srgbClr val="000000"/>
              </a:buClr>
              <a:buFont typeface="Wingdings" panose="05000000000000000000" charset="0"/>
              <a:buChar char="Ø"/>
            </a:pPr>
            <a:r>
              <a:rPr lang="en-US" sz="1600">
                <a:latin typeface="Times New Roman" panose="02020603050405020304" charset="0"/>
                <a:cs typeface="Times New Roman" panose="02020603050405020304" charset="0"/>
                <a:sym typeface="+mn-ea"/>
              </a:rPr>
              <a:t>Redirecting from one Operation to another as part of Application code</a:t>
            </a:r>
            <a:endParaRPr lang="en-US" sz="1600">
              <a:latin typeface="Times New Roman" panose="02020603050405020304" charset="0"/>
              <a:cs typeface="Times New Roman" panose="02020603050405020304" charset="0"/>
            </a:endParaRPr>
          </a:p>
          <a:p>
            <a:pPr marL="742950" lvl="1" indent="-285750" algn="l">
              <a:buFont typeface="Wingdings" panose="05000000000000000000" charset="0"/>
              <a:buChar char="Ø"/>
            </a:pPr>
            <a:endParaRPr lang="en-US" sz="1600">
              <a:latin typeface="Times New Roman" panose="02020603050405020304" charset="0"/>
              <a:cs typeface="Times New Roman" panose="02020603050405020304" charset="0"/>
            </a:endParaRPr>
          </a:p>
          <a:p>
            <a:pPr marL="285750" indent="-285750" algn="l"/>
            <a:endParaRPr lang="en-US" sz="1600">
              <a:latin typeface="Times New Roman" panose="02020603050405020304" charset="0"/>
              <a:cs typeface="Times New Roman" panose="02020603050405020304" charset="0"/>
            </a:endParaRPr>
          </a:p>
        </p:txBody>
      </p:sp>
      <p:graphicFrame>
        <p:nvGraphicFramePr>
          <p:cNvPr id="5" name="Diagram 4"/>
          <p:cNvGraphicFramePr/>
          <p:nvPr/>
        </p:nvGraphicFramePr>
        <p:xfrm>
          <a:off x="316865" y="629920"/>
          <a:ext cx="8155305" cy="40817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500"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1" name="Shape 62"/>
        <p:cNvGrpSpPr/>
        <p:nvPr/>
      </p:nvGrpSpPr>
      <p:grpSpPr>
        <a:xfrm>
          <a:off x="0" y="0"/>
          <a:ext cx="0" cy="0"/>
          <a:chOff x="0" y="0"/>
          <a:chExt cx="0" cy="0"/>
        </a:xfrm>
      </p:grpSpPr>
      <p:pic>
        <p:nvPicPr>
          <p:cNvPr id="63" name="Google Shape;63;p14"/>
          <p:cNvPicPr preferRelativeResize="0"/>
          <p:nvPr/>
        </p:nvPicPr>
        <p:blipFill rotWithShape="1">
          <a:blip r:embed="rId3"/>
          <a:srcRect l="-28029" r="28030"/>
          <a:stretch>
            <a:fillRect/>
          </a:stretch>
        </p:blipFill>
        <p:spPr>
          <a:xfrm>
            <a:off x="225" y="0"/>
            <a:ext cx="9143700" cy="5143500"/>
          </a:xfrm>
          <a:prstGeom prst="rect">
            <a:avLst/>
          </a:prstGeom>
          <a:noFill/>
          <a:ln>
            <a:noFill/>
          </a:ln>
        </p:spPr>
      </p:pic>
      <p:pic>
        <p:nvPicPr>
          <p:cNvPr id="64" name="Google Shape;64;p14"/>
          <p:cNvPicPr preferRelativeResize="0"/>
          <p:nvPr/>
        </p:nvPicPr>
        <p:blipFill rotWithShape="1">
          <a:blip r:embed="rId4"/>
          <a:srcRect t="49" b="39"/>
          <a:stretch>
            <a:fillRect/>
          </a:stretch>
        </p:blipFill>
        <p:spPr>
          <a:xfrm>
            <a:off x="114300" y="4689483"/>
            <a:ext cx="1518224" cy="383150"/>
          </a:xfrm>
          <a:prstGeom prst="rect">
            <a:avLst/>
          </a:prstGeom>
          <a:noFill/>
          <a:ln>
            <a:noFill/>
          </a:ln>
        </p:spPr>
      </p:pic>
      <p:grpSp>
        <p:nvGrpSpPr>
          <p:cNvPr id="65" name="Google Shape;65;p14"/>
          <p:cNvGrpSpPr/>
          <p:nvPr/>
        </p:nvGrpSpPr>
        <p:grpSpPr>
          <a:xfrm>
            <a:off x="394875" y="1013997"/>
            <a:ext cx="3341100" cy="1222328"/>
            <a:chOff x="394875" y="1014000"/>
            <a:chExt cx="3341100" cy="1222328"/>
          </a:xfrm>
        </p:grpSpPr>
        <p:sp>
          <p:nvSpPr>
            <p:cNvPr id="66" name="Google Shape;66;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01.</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67" name="Google Shape;67;p14"/>
            <p:cNvSpPr txBox="1"/>
            <p:nvPr/>
          </p:nvSpPr>
          <p:spPr>
            <a:xfrm>
              <a:off x="394875" y="1559250"/>
              <a:ext cx="33411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151B22"/>
                  </a:solidFill>
                  <a:latin typeface="Roboto" panose="02000000000000000000"/>
                  <a:ea typeface="Roboto" panose="02000000000000000000"/>
                  <a:cs typeface="Roboto" panose="02000000000000000000"/>
                  <a:sym typeface="Roboto" panose="02000000000000000000"/>
                </a:rPr>
                <a:t>WHAT IS AZURE </a:t>
              </a:r>
            </a:p>
            <a:p>
              <a:pPr marL="0" lvl="0" indent="0" algn="l" rtl="0">
                <a:spcBef>
                  <a:spcPts val="0"/>
                </a:spcBef>
                <a:spcAft>
                  <a:spcPts val="0"/>
                </a:spcAft>
                <a:buNone/>
              </a:pPr>
              <a:r>
                <a:rPr lang="en-US" sz="1600" b="1">
                  <a:solidFill>
                    <a:srgbClr val="151B22"/>
                  </a:solidFill>
                  <a:latin typeface="Roboto" panose="02000000000000000000"/>
                  <a:ea typeface="Roboto" panose="02000000000000000000"/>
                  <a:cs typeface="Roboto" panose="02000000000000000000"/>
                  <a:sym typeface="Roboto" panose="02000000000000000000"/>
                </a:rPr>
                <a:t>FUNCTION ?</a:t>
              </a:r>
            </a:p>
          </p:txBody>
        </p:sp>
      </p:grpSp>
      <p:pic>
        <p:nvPicPr>
          <p:cNvPr id="68" name="Google Shape;68;p14"/>
          <p:cNvPicPr preferRelativeResize="0"/>
          <p:nvPr/>
        </p:nvPicPr>
        <p:blipFill>
          <a:blip r:embed="rId5"/>
          <a:stretch>
            <a:fillRect/>
          </a:stretch>
        </p:blipFill>
        <p:spPr>
          <a:xfrm>
            <a:off x="114300" y="167250"/>
            <a:ext cx="202499" cy="440248"/>
          </a:xfrm>
          <a:prstGeom prst="rect">
            <a:avLst/>
          </a:prstGeom>
          <a:noFill/>
          <a:ln>
            <a:noFill/>
          </a:ln>
        </p:spPr>
      </p:pic>
      <p:grpSp>
        <p:nvGrpSpPr>
          <p:cNvPr id="69" name="Google Shape;69;p14"/>
          <p:cNvGrpSpPr/>
          <p:nvPr/>
        </p:nvGrpSpPr>
        <p:grpSpPr>
          <a:xfrm>
            <a:off x="394875" y="2150155"/>
            <a:ext cx="3341100" cy="972605"/>
            <a:chOff x="394875" y="1014000"/>
            <a:chExt cx="3341100" cy="972605"/>
          </a:xfrm>
        </p:grpSpPr>
        <p:sp>
          <p:nvSpPr>
            <p:cNvPr id="70" name="Google Shape;70;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02.</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71" name="Google Shape;71;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TRIGGERS</a:t>
              </a:r>
            </a:p>
          </p:txBody>
        </p:sp>
      </p:grpSp>
      <p:grpSp>
        <p:nvGrpSpPr>
          <p:cNvPr id="72" name="Google Shape;72;p14"/>
          <p:cNvGrpSpPr/>
          <p:nvPr/>
        </p:nvGrpSpPr>
        <p:grpSpPr>
          <a:xfrm>
            <a:off x="394875" y="3264118"/>
            <a:ext cx="3341100" cy="972605"/>
            <a:chOff x="394875" y="1014000"/>
            <a:chExt cx="3341100" cy="972605"/>
          </a:xfrm>
        </p:grpSpPr>
        <p:sp>
          <p:nvSpPr>
            <p:cNvPr id="73" name="Google Shape;73;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03.</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74" name="Google Shape;74;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BENEFITS</a:t>
              </a:r>
            </a:p>
          </p:txBody>
        </p:sp>
      </p:grpSp>
      <p:grpSp>
        <p:nvGrpSpPr>
          <p:cNvPr id="75" name="Google Shape;75;p14"/>
          <p:cNvGrpSpPr/>
          <p:nvPr/>
        </p:nvGrpSpPr>
        <p:grpSpPr>
          <a:xfrm>
            <a:off x="3200025" y="1013997"/>
            <a:ext cx="3341100" cy="972605"/>
            <a:chOff x="394875" y="1014000"/>
            <a:chExt cx="3341100" cy="972605"/>
          </a:xfrm>
        </p:grpSpPr>
        <p:sp>
          <p:nvSpPr>
            <p:cNvPr id="76" name="Google Shape;76;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04.</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77" name="Google Shape;77;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APPLICATION SETTINGS</a:t>
              </a:r>
            </a:p>
          </p:txBody>
        </p:sp>
      </p:grpSp>
      <p:grpSp>
        <p:nvGrpSpPr>
          <p:cNvPr id="78" name="Google Shape;78;p14"/>
          <p:cNvGrpSpPr/>
          <p:nvPr/>
        </p:nvGrpSpPr>
        <p:grpSpPr>
          <a:xfrm>
            <a:off x="3200025" y="2150155"/>
            <a:ext cx="3341100" cy="972605"/>
            <a:chOff x="394875" y="1014000"/>
            <a:chExt cx="3341100" cy="972605"/>
          </a:xfrm>
        </p:grpSpPr>
        <p:sp>
          <p:nvSpPr>
            <p:cNvPr id="79" name="Google Shape;79;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05.</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80" name="Google Shape;80;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DEMO</a:t>
              </a:r>
            </a:p>
          </p:txBody>
        </p:sp>
      </p:grpSp>
      <p:grpSp>
        <p:nvGrpSpPr>
          <p:cNvPr id="81" name="Google Shape;81;p14"/>
          <p:cNvGrpSpPr/>
          <p:nvPr/>
        </p:nvGrpSpPr>
        <p:grpSpPr>
          <a:xfrm>
            <a:off x="3199555" y="3254912"/>
            <a:ext cx="2654100" cy="972605"/>
            <a:chOff x="3200025" y="3153150"/>
            <a:chExt cx="2654100" cy="972605"/>
          </a:xfrm>
        </p:grpSpPr>
        <p:sp>
          <p:nvSpPr>
            <p:cNvPr id="82" name="Google Shape;82;p14"/>
            <p:cNvSpPr txBox="1"/>
            <p:nvPr/>
          </p:nvSpPr>
          <p:spPr>
            <a:xfrm>
              <a:off x="3200025" y="315315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06.</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83" name="Google Shape;83;p14"/>
            <p:cNvSpPr txBox="1"/>
            <p:nvPr/>
          </p:nvSpPr>
          <p:spPr>
            <a:xfrm>
              <a:off x="3200025" y="3698400"/>
              <a:ext cx="2654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Q&amp;A</a:t>
              </a:r>
            </a:p>
          </p:txBody>
        </p:sp>
      </p:grpSp>
      <p:sp>
        <p:nvSpPr>
          <p:cNvPr id="84" name="Google Shape;84;p1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chemeClr val="lt1"/>
                </a:solidFill>
                <a:latin typeface="Roboto" panose="02000000000000000000"/>
                <a:ea typeface="Roboto" panose="02000000000000000000"/>
                <a:cs typeface="Roboto" panose="02000000000000000000"/>
                <a:sym typeface="Roboto" panose="02000000000000000000"/>
              </a:rPr>
              <a:t>TABLE OF CONTENTS</a:t>
            </a:r>
            <a:endParaRPr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65" y="140970"/>
            <a:ext cx="8557895"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REWRITE URL - Rule</a:t>
            </a:r>
          </a:p>
        </p:txBody>
      </p:sp>
      <p:sp>
        <p:nvSpPr>
          <p:cNvPr id="4" name="Text Box 3"/>
          <p:cNvSpPr txBox="1"/>
          <p:nvPr/>
        </p:nvSpPr>
        <p:spPr>
          <a:xfrm>
            <a:off x="6534150" y="707390"/>
            <a:ext cx="309880" cy="306705"/>
          </a:xfrm>
          <a:prstGeom prst="rect">
            <a:avLst/>
          </a:prstGeom>
          <a:noFill/>
        </p:spPr>
        <p:txBody>
          <a:bodyPr wrap="none" rtlCol="0">
            <a:spAutoFit/>
          </a:bodyPr>
          <a:lstStyle/>
          <a:p>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20</a:t>
            </a:fld>
            <a:endParaRPr lang="en-GB"/>
          </a:p>
        </p:txBody>
      </p:sp>
      <p:pic>
        <p:nvPicPr>
          <p:cNvPr id="2" name="Picture 1"/>
          <p:cNvPicPr>
            <a:picLocks noChangeAspect="1"/>
          </p:cNvPicPr>
          <p:nvPr/>
        </p:nvPicPr>
        <p:blipFill>
          <a:blip r:embed="rId5"/>
          <a:stretch>
            <a:fillRect/>
          </a:stretch>
        </p:blipFill>
        <p:spPr>
          <a:xfrm>
            <a:off x="571500" y="607695"/>
            <a:ext cx="5897880" cy="2613660"/>
          </a:xfrm>
          <a:prstGeom prst="rect">
            <a:avLst/>
          </a:prstGeom>
        </p:spPr>
      </p:pic>
      <p:pic>
        <p:nvPicPr>
          <p:cNvPr id="6" name="Picture 5"/>
          <p:cNvPicPr>
            <a:picLocks noChangeAspect="1"/>
          </p:cNvPicPr>
          <p:nvPr/>
        </p:nvPicPr>
        <p:blipFill>
          <a:blip r:embed="rId6"/>
          <a:stretch>
            <a:fillRect/>
          </a:stretch>
        </p:blipFill>
        <p:spPr>
          <a:xfrm>
            <a:off x="3268980" y="630555"/>
            <a:ext cx="5875020" cy="2750820"/>
          </a:xfrm>
          <a:prstGeom prst="rect">
            <a:avLst/>
          </a:prstGeom>
        </p:spPr>
      </p:pic>
      <p:pic>
        <p:nvPicPr>
          <p:cNvPr id="7" name="Picture 6"/>
          <p:cNvPicPr>
            <a:picLocks noChangeAspect="1"/>
          </p:cNvPicPr>
          <p:nvPr/>
        </p:nvPicPr>
        <p:blipFill>
          <a:blip r:embed="rId7"/>
          <a:stretch>
            <a:fillRect/>
          </a:stretch>
        </p:blipFill>
        <p:spPr>
          <a:xfrm>
            <a:off x="693420" y="3524885"/>
            <a:ext cx="8511540" cy="1021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nodeType="clickEffect">
                                  <p:stCondLst>
                                    <p:cond delay="0"/>
                                  </p:stCondLst>
                                  <p:childTnLst>
                                    <p:set>
                                      <p:cBhvr>
                                        <p:cTn id="18" dur="500"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3"/>
          <a:srcRect/>
          <a:stretch>
            <a:fillRect/>
          </a:stretch>
        </p:blipFill>
        <p:spPr>
          <a:xfrm>
            <a:off x="225" y="0"/>
            <a:ext cx="9143700" cy="5143500"/>
          </a:xfrm>
          <a:prstGeom prst="rect">
            <a:avLst/>
          </a:prstGeom>
          <a:noFill/>
          <a:ln>
            <a:noFill/>
          </a:ln>
        </p:spPr>
      </p:pic>
      <p:pic>
        <p:nvPicPr>
          <p:cNvPr id="93" name="Google Shape;93;p15"/>
          <p:cNvPicPr preferRelativeResize="0"/>
          <p:nvPr/>
        </p:nvPicPr>
        <p:blipFill>
          <a:blip r:embed="rId4"/>
          <a:stretch>
            <a:fillRect/>
          </a:stretch>
        </p:blipFill>
        <p:spPr>
          <a:xfrm>
            <a:off x="114300" y="4689483"/>
            <a:ext cx="1518224" cy="383150"/>
          </a:xfrm>
          <a:prstGeom prst="rect">
            <a:avLst/>
          </a:prstGeom>
          <a:noFill/>
          <a:ln>
            <a:noFill/>
          </a:ln>
        </p:spPr>
      </p:pic>
      <p:sp>
        <p:nvSpPr>
          <p:cNvPr id="94" name="Google Shape;94;p15"/>
          <p:cNvSpPr txBox="1"/>
          <p:nvPr/>
        </p:nvSpPr>
        <p:spPr>
          <a:xfrm>
            <a:off x="357505" y="2202180"/>
            <a:ext cx="8787130" cy="12890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3600" b="1">
                <a:solidFill>
                  <a:srgbClr val="151B22"/>
                </a:solidFill>
                <a:latin typeface="Roboto" panose="02000000000000000000"/>
                <a:ea typeface="Roboto" panose="02000000000000000000"/>
                <a:cs typeface="Roboto" panose="02000000000000000000"/>
                <a:sym typeface="Roboto" panose="02000000000000000000"/>
              </a:rPr>
              <a:t>ASP.NET CORE </a:t>
            </a:r>
          </a:p>
          <a:p>
            <a:pPr marL="0" lvl="0" indent="0" algn="l" rtl="0">
              <a:spcBef>
                <a:spcPts val="0"/>
              </a:spcBef>
              <a:spcAft>
                <a:spcPts val="0"/>
              </a:spcAft>
              <a:buNone/>
            </a:pPr>
            <a:r>
              <a:rPr lang="en-US" altLang="en-GB" sz="3600" b="1">
                <a:solidFill>
                  <a:srgbClr val="151B22"/>
                </a:solidFill>
                <a:latin typeface="Roboto" panose="02000000000000000000"/>
                <a:ea typeface="Roboto" panose="02000000000000000000"/>
                <a:cs typeface="Roboto" panose="02000000000000000000"/>
                <a:sym typeface="Roboto" panose="02000000000000000000"/>
              </a:rPr>
              <a:t>FILTERS</a:t>
            </a:r>
            <a:endParaRPr sz="36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21</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ASP.NET CORE FILTERS</a:t>
            </a:r>
          </a:p>
        </p:txBody>
      </p:sp>
      <p:sp>
        <p:nvSpPr>
          <p:cNvPr id="104" name="Google Shape;104;p16"/>
          <p:cNvSpPr txBox="1"/>
          <p:nvPr/>
        </p:nvSpPr>
        <p:spPr>
          <a:xfrm>
            <a:off x="393065" y="607695"/>
            <a:ext cx="8335645" cy="1658620"/>
          </a:xfrm>
          <a:prstGeom prst="rect">
            <a:avLst/>
          </a:prstGeom>
          <a:noFill/>
          <a:ln>
            <a:noFill/>
          </a:ln>
        </p:spPr>
        <p:txBody>
          <a:bodyPr spcFirstLastPara="1" wrap="square" lIns="91425" tIns="91425" rIns="91425" bIns="91425" anchor="t" anchorCtr="0">
            <a:spAutoFit/>
          </a:bodyPr>
          <a:lstStyle/>
          <a:p>
            <a:pPr marL="285750" indent="-285750">
              <a:lnSpc>
                <a:spcPct val="200000"/>
              </a:lnSpc>
              <a:spcBef>
                <a:spcPts val="0"/>
              </a:spcBef>
              <a:buClr>
                <a:srgbClr val="000000"/>
              </a:buClr>
              <a:buFont typeface="Arial" panose="020B0604020202020204" pitchFamily="34" charset="0"/>
              <a:buChar char="•"/>
            </a:pPr>
            <a:r>
              <a:rPr lang="en-US" sz="1600" dirty="0">
                <a:solidFill>
                  <a:schemeClr val="tx1"/>
                </a:solidFill>
                <a:latin typeface="Times New Roman" panose="02020603050405020304"/>
                <a:cs typeface="Times New Roman" panose="02020603050405020304"/>
                <a:sym typeface="Times New Roman" panose="02020603050405020304"/>
              </a:rPr>
              <a:t>Filter allow us to custom code before or after executing method.</a:t>
            </a:r>
          </a:p>
          <a:p>
            <a:pPr marL="285750" indent="-285750">
              <a:lnSpc>
                <a:spcPct val="200000"/>
              </a:lnSpc>
              <a:spcBef>
                <a:spcPts val="0"/>
              </a:spcBef>
              <a:buClr>
                <a:srgbClr val="000000"/>
              </a:buClr>
              <a:buFont typeface="Arial" panose="020B0604020202020204" pitchFamily="34" charset="0"/>
              <a:buChar char="•"/>
            </a:pPr>
            <a:r>
              <a:rPr lang="en-US" sz="1600" dirty="0">
                <a:solidFill>
                  <a:schemeClr val="tx1"/>
                </a:solidFill>
                <a:latin typeface="Times New Roman" panose="02020603050405020304"/>
                <a:cs typeface="Times New Roman" panose="02020603050405020304"/>
                <a:sym typeface="Times New Roman" panose="02020603050405020304"/>
              </a:rPr>
              <a:t>Filters are invoked on certain stages in the request pipeline.</a:t>
            </a:r>
          </a:p>
          <a:p>
            <a:pPr marL="285750" indent="-285750">
              <a:lnSpc>
                <a:spcPct val="200000"/>
              </a:lnSpc>
              <a:spcBef>
                <a:spcPts val="0"/>
              </a:spcBef>
              <a:buClr>
                <a:srgbClr val="000000"/>
              </a:buClr>
              <a:buFont typeface="Arial" panose="020B0604020202020204" pitchFamily="34" charset="0"/>
              <a:buChar char="•"/>
            </a:pPr>
            <a:r>
              <a:rPr lang="en-US" sz="1600" dirty="0">
                <a:solidFill>
                  <a:schemeClr val="tx1"/>
                </a:solidFill>
                <a:latin typeface="Times New Roman" panose="02020603050405020304"/>
                <a:cs typeface="Times New Roman" panose="02020603050405020304"/>
                <a:sym typeface="Times New Roman" panose="02020603050405020304"/>
              </a:rPr>
              <a:t>Filter support both </a:t>
            </a:r>
            <a:r>
              <a:rPr lang="en-US" sz="1600" dirty="0">
                <a:solidFill>
                  <a:schemeClr val="tx1"/>
                </a:solidFill>
                <a:latin typeface="Times New Roman" panose="02020603050405020304"/>
                <a:cs typeface="Times New Roman" panose="02020603050405020304"/>
                <a:sym typeface="+mn-ea"/>
              </a:rPr>
              <a:t>synchronous and asynchronous.</a:t>
            </a:r>
            <a:endParaRPr lang="en-US" sz="1600" dirty="0">
              <a:solidFill>
                <a:schemeClr val="tx1"/>
              </a:solidFill>
              <a:latin typeface="Times New Roman" panose="02020603050405020304"/>
              <a:cs typeface="Times New Roman" panose="02020603050405020304"/>
              <a:sym typeface="Times New Roman" panose="02020603050405020304"/>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22</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FILTER TYPES</a:t>
            </a:r>
          </a:p>
        </p:txBody>
      </p:sp>
      <p:graphicFrame>
        <p:nvGraphicFramePr>
          <p:cNvPr id="5" name="Diagram 4"/>
          <p:cNvGraphicFramePr/>
          <p:nvPr/>
        </p:nvGraphicFramePr>
        <p:xfrm>
          <a:off x="316865" y="598170"/>
          <a:ext cx="8526780" cy="3972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23</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61590" y="846455"/>
            <a:ext cx="3159125" cy="4083685"/>
          </a:xfrm>
          <a:prstGeom prst="rect">
            <a:avLst/>
          </a:prstGeom>
        </p:spPr>
      </p:pic>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4"/>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5"/>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FILTER PIPELINE</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24</a:t>
            </a:fld>
            <a:endParaRPr lang="en-GB"/>
          </a:p>
        </p:txBody>
      </p:sp>
      <p:cxnSp>
        <p:nvCxnSpPr>
          <p:cNvPr id="4" name="Curved Connector 3"/>
          <p:cNvCxnSpPr/>
          <p:nvPr/>
        </p:nvCxnSpPr>
        <p:spPr>
          <a:xfrm>
            <a:off x="1907540" y="1169035"/>
            <a:ext cx="1708150" cy="420370"/>
          </a:xfrm>
          <a:prstGeom prst="curvedConnector3">
            <a:avLst>
              <a:gd name="adj1" fmla="val 50037"/>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270510" y="725805"/>
            <a:ext cx="1764665" cy="1168400"/>
          </a:xfrm>
          <a:prstGeom prst="rect">
            <a:avLst/>
          </a:prstGeom>
          <a:noFill/>
        </p:spPr>
        <p:txBody>
          <a:bodyPr wrap="square" rtlCol="0">
            <a:spAutoFit/>
          </a:bodyPr>
          <a:lstStyle/>
          <a:p>
            <a:r>
              <a:rPr lang="en-US" b="1"/>
              <a:t>Run First. </a:t>
            </a:r>
          </a:p>
          <a:p>
            <a:r>
              <a:rPr lang="en-US" b="1"/>
              <a:t>If the request not authorized, it will short-circuit pipeline</a:t>
            </a:r>
          </a:p>
        </p:txBody>
      </p:sp>
      <p:cxnSp>
        <p:nvCxnSpPr>
          <p:cNvPr id="6" name="Curved Connector 5"/>
          <p:cNvCxnSpPr/>
          <p:nvPr/>
        </p:nvCxnSpPr>
        <p:spPr>
          <a:xfrm flipV="1">
            <a:off x="1743710" y="2124075"/>
            <a:ext cx="1910080" cy="306070"/>
          </a:xfrm>
          <a:prstGeom prst="curvedConnector3">
            <a:avLst>
              <a:gd name="adj1" fmla="val 50033"/>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270510" y="2184400"/>
            <a:ext cx="1765300" cy="521970"/>
          </a:xfrm>
          <a:prstGeom prst="rect">
            <a:avLst/>
          </a:prstGeom>
          <a:noFill/>
        </p:spPr>
        <p:txBody>
          <a:bodyPr wrap="square" rtlCol="0">
            <a:spAutoFit/>
          </a:bodyPr>
          <a:lstStyle/>
          <a:p>
            <a:r>
              <a:rPr lang="en-US" b="1"/>
              <a:t>Run next before model binding</a:t>
            </a:r>
          </a:p>
        </p:txBody>
      </p:sp>
      <p:sp>
        <p:nvSpPr>
          <p:cNvPr id="8" name="Text Box 7"/>
          <p:cNvSpPr txBox="1"/>
          <p:nvPr/>
        </p:nvSpPr>
        <p:spPr>
          <a:xfrm>
            <a:off x="6733540" y="725805"/>
            <a:ext cx="2242820" cy="737235"/>
          </a:xfrm>
          <a:prstGeom prst="rect">
            <a:avLst/>
          </a:prstGeom>
          <a:noFill/>
        </p:spPr>
        <p:txBody>
          <a:bodyPr wrap="square" rtlCol="0">
            <a:spAutoFit/>
          </a:bodyPr>
          <a:lstStyle/>
          <a:p>
            <a:r>
              <a:rPr lang="en-US" b="1"/>
              <a:t>Also run at the end of pipeline after the result has been executed.</a:t>
            </a:r>
          </a:p>
        </p:txBody>
      </p:sp>
      <p:cxnSp>
        <p:nvCxnSpPr>
          <p:cNvPr id="9" name="Curved Connector 8"/>
          <p:cNvCxnSpPr/>
          <p:nvPr/>
        </p:nvCxnSpPr>
        <p:spPr>
          <a:xfrm rot="10800000" flipV="1">
            <a:off x="5507355" y="1388110"/>
            <a:ext cx="1309370" cy="698500"/>
          </a:xfrm>
          <a:prstGeom prst="curvedConnector3">
            <a:avLst>
              <a:gd name="adj1" fmla="val 49952"/>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6733540" y="2249805"/>
            <a:ext cx="2242820" cy="953135"/>
          </a:xfrm>
          <a:prstGeom prst="rect">
            <a:avLst/>
          </a:prstGeom>
          <a:noFill/>
        </p:spPr>
        <p:txBody>
          <a:bodyPr wrap="square" rtlCol="0">
            <a:spAutoFit/>
          </a:bodyPr>
          <a:lstStyle/>
          <a:p>
            <a:r>
              <a:rPr lang="en-US" b="1"/>
              <a:t>If an exception occur somewhere in the pipeline, this one will execute</a:t>
            </a:r>
          </a:p>
        </p:txBody>
      </p:sp>
      <p:cxnSp>
        <p:nvCxnSpPr>
          <p:cNvPr id="11" name="Curved Connector 10"/>
          <p:cNvCxnSpPr>
            <a:stCxn id="10" idx="1"/>
          </p:cNvCxnSpPr>
          <p:nvPr/>
        </p:nvCxnSpPr>
        <p:spPr>
          <a:xfrm rot="10800000" flipV="1">
            <a:off x="4517390" y="2726055"/>
            <a:ext cx="2216150" cy="658495"/>
          </a:xfrm>
          <a:prstGeom prst="curvedConnector3">
            <a:avLst>
              <a:gd name="adj1" fmla="val 4997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flipV="1">
            <a:off x="2461895" y="3392805"/>
            <a:ext cx="657225" cy="206375"/>
          </a:xfrm>
          <a:prstGeom prst="curvedConnector3">
            <a:avLst>
              <a:gd name="adj1" fmla="val 50048"/>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45720" y="3221355"/>
            <a:ext cx="2529205" cy="953135"/>
          </a:xfrm>
          <a:prstGeom prst="rect">
            <a:avLst/>
          </a:prstGeom>
          <a:noFill/>
        </p:spPr>
        <p:txBody>
          <a:bodyPr wrap="square" rtlCol="0">
            <a:spAutoFit/>
          </a:bodyPr>
          <a:lstStyle/>
          <a:p>
            <a:r>
              <a:rPr lang="en-US" b="1"/>
              <a:t>Run before and after action method executes.</a:t>
            </a:r>
          </a:p>
          <a:p>
            <a:r>
              <a:rPr lang="en-US" b="1"/>
              <a:t>Can use them to customize the arguments</a:t>
            </a:r>
          </a:p>
        </p:txBody>
      </p:sp>
      <p:cxnSp>
        <p:nvCxnSpPr>
          <p:cNvPr id="14" name="Curved Connector 13"/>
          <p:cNvCxnSpPr/>
          <p:nvPr/>
        </p:nvCxnSpPr>
        <p:spPr>
          <a:xfrm rot="10800000" flipV="1">
            <a:off x="5464810" y="3842385"/>
            <a:ext cx="1367790" cy="244475"/>
          </a:xfrm>
          <a:prstGeom prst="curvedConnector3">
            <a:avLst>
              <a:gd name="adj1" fmla="val 49954"/>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6868160" y="3546475"/>
            <a:ext cx="2242820" cy="1383665"/>
          </a:xfrm>
          <a:prstGeom prst="rect">
            <a:avLst/>
          </a:prstGeom>
          <a:noFill/>
        </p:spPr>
        <p:txBody>
          <a:bodyPr wrap="square" rtlCol="0">
            <a:spAutoFit/>
          </a:bodyPr>
          <a:lstStyle/>
          <a:p>
            <a:pPr lvl="1"/>
            <a:r>
              <a:rPr lang="en-US" b="1"/>
              <a:t>If the action method return an IActionResult. This one will execute before and after the IActionResult is executed</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7" presetClass="entr" presetSubtype="4" fill="hold" grpId="0" nodeType="clickEffect">
                                  <p:stCondLst>
                                    <p:cond delay="0"/>
                                  </p:stCondLst>
                                  <p:childTnLst>
                                    <p:set>
                                      <p:cBhvr>
                                        <p:cTn id="36" dur="500"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7" presetClass="entr" presetSubtype="4" fill="hold" nodeType="withEffect">
                                  <p:stCondLst>
                                    <p:cond delay="0"/>
                                  </p:stCondLst>
                                  <p:childTnLst>
                                    <p:set>
                                      <p:cBhvr>
                                        <p:cTn id="40" dur="500"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7" presetClass="entr" presetSubtype="4" fill="hold" nodeType="clickEffect">
                                  <p:stCondLst>
                                    <p:cond delay="0"/>
                                  </p:stCondLst>
                                  <p:childTnLst>
                                    <p:set>
                                      <p:cBhvr>
                                        <p:cTn id="46" dur="500"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7" presetClass="entr" presetSubtype="4" fill="hold" grpId="0" nodeType="withEffect">
                                  <p:stCondLst>
                                    <p:cond delay="0"/>
                                  </p:stCondLst>
                                  <p:childTnLst>
                                    <p:set>
                                      <p:cBhvr>
                                        <p:cTn id="50" dur="500"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7" presetClass="entr" presetSubtype="4" fill="hold" nodeType="clickEffect">
                                  <p:stCondLst>
                                    <p:cond delay="0"/>
                                  </p:stCondLst>
                                  <p:childTnLst>
                                    <p:set>
                                      <p:cBhvr>
                                        <p:cTn id="56" dur="500"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1+#ppt_h/2"/>
                                          </p:val>
                                        </p:tav>
                                        <p:tav tm="100000">
                                          <p:val>
                                            <p:strVal val="#ppt_y"/>
                                          </p:val>
                                        </p:tav>
                                      </p:tavLst>
                                    </p:anim>
                                  </p:childTnLst>
                                </p:cTn>
                              </p:par>
                              <p:par>
                                <p:cTn id="59" presetID="7" presetClass="entr" presetSubtype="4" fill="hold" grpId="0" nodeType="withEffect">
                                  <p:stCondLst>
                                    <p:cond delay="0"/>
                                  </p:stCondLst>
                                  <p:childTnLst>
                                    <p:set>
                                      <p:cBhvr>
                                        <p:cTn id="60" dur="500"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AUTHORIZATION FILTERS</a:t>
            </a:r>
          </a:p>
        </p:txBody>
      </p:sp>
      <p:sp>
        <p:nvSpPr>
          <p:cNvPr id="104" name="Google Shape;104;p16"/>
          <p:cNvSpPr txBox="1"/>
          <p:nvPr/>
        </p:nvSpPr>
        <p:spPr>
          <a:xfrm>
            <a:off x="316865" y="629920"/>
            <a:ext cx="8335645" cy="3628390"/>
          </a:xfrm>
          <a:prstGeom prst="rect">
            <a:avLst/>
          </a:prstGeom>
          <a:noFill/>
          <a:ln>
            <a:noFill/>
          </a:ln>
        </p:spPr>
        <p:txBody>
          <a:bodyPr spcFirstLastPara="1" wrap="square" lIns="91425" tIns="91425" rIns="91425" bIns="91425" anchor="t" anchorCtr="0">
            <a:spAutoFit/>
          </a:bodyPr>
          <a:lstStyle/>
          <a:p>
            <a:pPr marL="742950" lvl="1"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Are the </a:t>
            </a:r>
            <a:r>
              <a:rPr lang="en-US" sz="1600" dirty="0" err="1">
                <a:solidFill>
                  <a:srgbClr val="FF0000"/>
                </a:solidFill>
                <a:latin typeface="Times New Roman" panose="02020603050405020304"/>
                <a:ea typeface="Times New Roman" panose="02020603050405020304"/>
                <a:cs typeface="Times New Roman" panose="02020603050405020304"/>
                <a:sym typeface="+mn-ea"/>
              </a:rPr>
              <a:t>first</a:t>
            </a:r>
            <a:r>
              <a:rPr lang="en-US" sz="1600" dirty="0" err="1">
                <a:solidFill>
                  <a:schemeClr val="tx1"/>
                </a:solidFill>
                <a:latin typeface="Times New Roman" panose="02020603050405020304"/>
                <a:ea typeface="Times New Roman" panose="02020603050405020304"/>
                <a:cs typeface="Times New Roman" panose="02020603050405020304"/>
                <a:sym typeface="+mn-ea"/>
              </a:rPr>
              <a:t> filters run in the filter pipeline.</a:t>
            </a:r>
          </a:p>
          <a:p>
            <a:pPr marL="742950" lvl="1"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Control access to action methods.</a:t>
            </a:r>
          </a:p>
          <a:p>
            <a:pPr marL="742950" lvl="1"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Have a before method, but </a:t>
            </a:r>
            <a:r>
              <a:rPr lang="en-US" sz="1600" i="1" dirty="0" err="1">
                <a:solidFill>
                  <a:schemeClr val="tx1"/>
                </a:solidFill>
                <a:latin typeface="Times New Roman" panose="02020603050405020304"/>
                <a:ea typeface="Times New Roman" panose="02020603050405020304"/>
                <a:cs typeface="Times New Roman" panose="02020603050405020304"/>
                <a:sym typeface="+mn-ea"/>
              </a:rPr>
              <a:t>no after</a:t>
            </a:r>
            <a:r>
              <a:rPr lang="en-US" sz="1600" dirty="0" err="1">
                <a:solidFill>
                  <a:schemeClr val="tx1"/>
                </a:solidFill>
                <a:latin typeface="Times New Roman" panose="02020603050405020304"/>
                <a:ea typeface="Times New Roman" panose="02020603050405020304"/>
                <a:cs typeface="Times New Roman" panose="02020603050405020304"/>
                <a:sym typeface="+mn-ea"/>
              </a:rPr>
              <a:t> method.</a:t>
            </a:r>
          </a:p>
          <a:p>
            <a:pPr marL="0" indent="0">
              <a:lnSpc>
                <a:spcPct val="200000"/>
              </a:lnSpc>
              <a:spcBef>
                <a:spcPts val="0"/>
              </a:spcBef>
              <a:buClr>
                <a:srgbClr val="000000"/>
              </a:buClr>
              <a:buNone/>
            </a:pPr>
            <a:r>
              <a:rPr lang="en-US" sz="1600" dirty="0" err="1">
                <a:solidFill>
                  <a:srgbClr val="FF0000"/>
                </a:solidFill>
                <a:latin typeface="Times New Roman" panose="02020603050405020304"/>
                <a:ea typeface="Times New Roman" panose="02020603050405020304"/>
                <a:cs typeface="Times New Roman" panose="02020603050405020304"/>
                <a:sym typeface="+mn-ea"/>
              </a:rPr>
              <a:t>NOT </a:t>
            </a:r>
            <a:r>
              <a:rPr lang="en-US" sz="1600" dirty="0" err="1">
                <a:solidFill>
                  <a:schemeClr val="tx1"/>
                </a:solidFill>
                <a:latin typeface="Times New Roman" panose="02020603050405020304"/>
                <a:ea typeface="Times New Roman" panose="02020603050405020304"/>
                <a:cs typeface="Times New Roman" panose="02020603050405020304"/>
                <a:sym typeface="+mn-ea"/>
              </a:rPr>
              <a:t>throw exception inside because :</a:t>
            </a:r>
          </a:p>
          <a:p>
            <a:pPr marL="742950" lvl="1"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The exception will not be handled.</a:t>
            </a:r>
          </a:p>
          <a:p>
            <a:pPr marL="742950" lvl="1" indent="-285750">
              <a:lnSpc>
                <a:spcPct val="200000"/>
              </a:lnSpc>
              <a:spcBef>
                <a:spcPts val="0"/>
              </a:spcBef>
              <a:buClr>
                <a:srgbClr val="000000"/>
              </a:buClr>
              <a:buFont typeface="Arial" panose="020B0604020202020204" pitchFamily="34" charset="0"/>
              <a:buChar char="•"/>
            </a:pPr>
            <a:r>
              <a:rPr lang="en-US" sz="1600" b="1" dirty="0" err="1">
                <a:solidFill>
                  <a:schemeClr val="tx1"/>
                </a:solidFill>
                <a:latin typeface="Times New Roman" panose="02020603050405020304"/>
                <a:ea typeface="Times New Roman" panose="02020603050405020304"/>
                <a:cs typeface="Times New Roman" panose="02020603050405020304"/>
                <a:sym typeface="+mn-ea"/>
              </a:rPr>
              <a:t>Exception</a:t>
            </a:r>
            <a:r>
              <a:rPr lang="en-US" sz="1600" dirty="0" err="1">
                <a:solidFill>
                  <a:schemeClr val="tx1"/>
                </a:solidFill>
                <a:latin typeface="Times New Roman" panose="02020603050405020304"/>
                <a:ea typeface="Times New Roman" panose="02020603050405020304"/>
                <a:cs typeface="Times New Roman" panose="02020603050405020304"/>
                <a:sym typeface="+mn-ea"/>
              </a:rPr>
              <a:t> filters will not handle the exception.</a:t>
            </a:r>
          </a:p>
          <a:p>
            <a:pPr marL="0" indent="0">
              <a:lnSpc>
                <a:spcPct val="200000"/>
              </a:lnSpc>
              <a:spcBef>
                <a:spcPts val="0"/>
              </a:spcBef>
              <a:buClr>
                <a:srgbClr val="000000"/>
              </a:buClr>
              <a:buNone/>
            </a:pPr>
            <a:endParaRPr lang="en-US" sz="1600" dirty="0" err="1">
              <a:solidFill>
                <a:schemeClr val="tx1"/>
              </a:solidFill>
              <a:latin typeface="Times New Roman" panose="02020603050405020304"/>
              <a:ea typeface="Times New Roman" panose="02020603050405020304"/>
              <a:cs typeface="Times New Roman" panose="02020603050405020304"/>
              <a:sym typeface="+mn-ea"/>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25</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RESOURCE FILTERS</a:t>
            </a:r>
          </a:p>
        </p:txBody>
      </p:sp>
      <p:sp>
        <p:nvSpPr>
          <p:cNvPr id="104" name="Google Shape;104;p16"/>
          <p:cNvSpPr txBox="1"/>
          <p:nvPr/>
        </p:nvSpPr>
        <p:spPr>
          <a:xfrm>
            <a:off x="316865" y="739775"/>
            <a:ext cx="8335645" cy="3136265"/>
          </a:xfrm>
          <a:prstGeom prst="rect">
            <a:avLst/>
          </a:prstGeom>
          <a:noFill/>
          <a:ln>
            <a:noFill/>
          </a:ln>
        </p:spPr>
        <p:txBody>
          <a:bodyPr spcFirstLastPara="1" wrap="square" lIns="91425" tIns="91425" rIns="91425" bIns="91425" anchor="t" anchorCtr="0">
            <a:spAutoFit/>
          </a:bodyPr>
          <a:lstStyle/>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Run after Authorization filters.</a:t>
            </a:r>
          </a:p>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Can completely short-circuit the request pipeline and return a response directly</a:t>
            </a:r>
          </a:p>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Prevent an action method from executing if an unsupported content type is requested.</a:t>
            </a:r>
          </a:p>
          <a:p>
            <a:pPr marL="285750" lvl="0" indent="-285750">
              <a:lnSpc>
                <a:spcPct val="200000"/>
              </a:lnSpc>
              <a:spcBef>
                <a:spcPts val="0"/>
              </a:spcBef>
              <a:buClr>
                <a:srgbClr val="000000"/>
              </a:buClr>
              <a:buFont typeface="Arial" panose="020B0604020202020204" pitchFamily="34" charset="0"/>
              <a:buChar char="•"/>
            </a:pPr>
            <a:endParaRPr lang="en-US" sz="1600" dirty="0" err="1">
              <a:solidFill>
                <a:schemeClr val="tx1"/>
              </a:solidFill>
              <a:latin typeface="Times New Roman" panose="02020603050405020304"/>
              <a:ea typeface="Times New Roman" panose="02020603050405020304"/>
              <a:cs typeface="Times New Roman" panose="02020603050405020304"/>
              <a:sym typeface="+mn-ea"/>
            </a:endParaRPr>
          </a:p>
          <a:p>
            <a:pPr marL="285750" lvl="0" indent="-285750">
              <a:lnSpc>
                <a:spcPct val="200000"/>
              </a:lnSpc>
              <a:spcBef>
                <a:spcPts val="0"/>
              </a:spcBef>
              <a:buClr>
                <a:srgbClr val="000000"/>
              </a:buClr>
              <a:buFont typeface="Arial" panose="020B0604020202020204" pitchFamily="34" charset="0"/>
              <a:buChar char="•"/>
            </a:pPr>
            <a:endParaRPr lang="en-US" sz="1600" dirty="0" err="1">
              <a:solidFill>
                <a:schemeClr val="tx1"/>
              </a:solidFill>
              <a:latin typeface="Times New Roman" panose="02020603050405020304"/>
              <a:ea typeface="Times New Roman" panose="02020603050405020304"/>
              <a:cs typeface="Times New Roman" panose="02020603050405020304"/>
              <a:sym typeface="+mn-ea"/>
            </a:endParaRPr>
          </a:p>
          <a:p>
            <a:pPr marL="0" lvl="0" indent="0">
              <a:lnSpc>
                <a:spcPct val="200000"/>
              </a:lnSpc>
              <a:spcBef>
                <a:spcPts val="0"/>
              </a:spcBef>
              <a:buClr>
                <a:srgbClr val="000000"/>
              </a:buClr>
              <a:buFont typeface="Arial" panose="020B0604020202020204" pitchFamily="34" charset="0"/>
              <a:buNone/>
            </a:pPr>
            <a:endParaRPr lang="en-US" sz="1600" dirty="0" err="1">
              <a:solidFill>
                <a:schemeClr val="tx1"/>
              </a:solidFill>
              <a:latin typeface="Times New Roman" panose="02020603050405020304"/>
              <a:ea typeface="Times New Roman" panose="02020603050405020304"/>
              <a:cs typeface="Times New Roman" panose="02020603050405020304"/>
              <a:sym typeface="+mn-ea"/>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26</a:t>
            </a:fld>
            <a:endParaRPr lang="en-GB"/>
          </a:p>
        </p:txBody>
      </p:sp>
      <p:graphicFrame>
        <p:nvGraphicFramePr>
          <p:cNvPr id="3" name="Diagram 2"/>
          <p:cNvGraphicFramePr/>
          <p:nvPr/>
        </p:nvGraphicFramePr>
        <p:xfrm>
          <a:off x="687705" y="607695"/>
          <a:ext cx="7964170" cy="38849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000" fill="hold">
                                          <p:stCondLst>
                                            <p:cond delay="0"/>
                                          </p:stCondLst>
                                        </p:cTn>
                                        <p:tgtEl>
                                          <p:spTgt spid="104"/>
                                        </p:tgtEl>
                                        <p:attrNameLst>
                                          <p:attrName>style.visibility</p:attrName>
                                        </p:attrNameLst>
                                      </p:cBhvr>
                                      <p:to>
                                        <p:strVal val="visible"/>
                                      </p:to>
                                    </p:set>
                                    <p:anim calcmode="lin" valueType="num">
                                      <p:cBhvr additive="base">
                                        <p:cTn id="7" dur="1000" fill="hold"/>
                                        <p:tgtEl>
                                          <p:spTgt spid="104"/>
                                        </p:tgtEl>
                                        <p:attrNameLst>
                                          <p:attrName>ppt_x</p:attrName>
                                        </p:attrNameLst>
                                      </p:cBhvr>
                                      <p:tavLst>
                                        <p:tav tm="0">
                                          <p:val>
                                            <p:strVal val="#ppt_x"/>
                                          </p:val>
                                        </p:tav>
                                        <p:tav tm="100000">
                                          <p:val>
                                            <p:strVal val="#ppt_x"/>
                                          </p:val>
                                        </p:tav>
                                      </p:tavLst>
                                    </p:anim>
                                    <p:anim calcmode="lin" valueType="num">
                                      <p:cBhvr additive="base">
                                        <p:cTn id="8" dur="10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104"/>
                                        </p:tgtEl>
                                      </p:cBhvr>
                                    </p:animEffect>
                                    <p:set>
                                      <p:cBhvr>
                                        <p:cTn id="13" dur="1" fill="hold">
                                          <p:stCondLst>
                                            <p:cond delay="499"/>
                                          </p:stCondLst>
                                        </p:cTn>
                                        <p:tgtEl>
                                          <p:spTgt spid="10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ACTION FILTERS</a:t>
            </a:r>
          </a:p>
        </p:txBody>
      </p:sp>
      <p:sp>
        <p:nvSpPr>
          <p:cNvPr id="104" name="Google Shape;104;p16"/>
          <p:cNvSpPr txBox="1"/>
          <p:nvPr/>
        </p:nvSpPr>
        <p:spPr>
          <a:xfrm>
            <a:off x="316865" y="747395"/>
            <a:ext cx="8335645" cy="2151380"/>
          </a:xfrm>
          <a:prstGeom prst="rect">
            <a:avLst/>
          </a:prstGeom>
          <a:noFill/>
          <a:ln>
            <a:noFill/>
          </a:ln>
        </p:spPr>
        <p:txBody>
          <a:bodyPr spcFirstLastPara="1" wrap="square" lIns="91425" tIns="91425" rIns="91425" bIns="91425" anchor="t" anchorCtr="0">
            <a:spAutoFit/>
          </a:bodyPr>
          <a:lstStyle/>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Action filters do </a:t>
            </a:r>
            <a:r>
              <a:rPr lang="en-US" sz="1600" dirty="0" err="1">
                <a:solidFill>
                  <a:srgbClr val="FF0000"/>
                </a:solidFill>
                <a:latin typeface="Times New Roman" panose="02020603050405020304"/>
                <a:ea typeface="Times New Roman" panose="02020603050405020304"/>
                <a:cs typeface="Times New Roman" panose="02020603050405020304"/>
                <a:sym typeface="+mn-ea"/>
              </a:rPr>
              <a:t>not apply to Razor Pages.</a:t>
            </a:r>
          </a:p>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Action filters run just after model binding, before or after the action method executes.</a:t>
            </a:r>
          </a:p>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Throwing an exception in an action method to prevents running of subsequent filters.</a:t>
            </a:r>
          </a:p>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Let you manipulate the arguments to the method before it executes.</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27</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EXCEPTION FILTERS</a:t>
            </a:r>
          </a:p>
        </p:txBody>
      </p:sp>
      <p:sp>
        <p:nvSpPr>
          <p:cNvPr id="104" name="Google Shape;104;p16"/>
          <p:cNvSpPr txBox="1"/>
          <p:nvPr/>
        </p:nvSpPr>
        <p:spPr>
          <a:xfrm>
            <a:off x="316865" y="629920"/>
            <a:ext cx="8335645" cy="4121150"/>
          </a:xfrm>
          <a:prstGeom prst="rect">
            <a:avLst/>
          </a:prstGeom>
          <a:noFill/>
          <a:ln>
            <a:noFill/>
          </a:ln>
        </p:spPr>
        <p:txBody>
          <a:bodyPr spcFirstLastPara="1" wrap="square" lIns="91425" tIns="91425" rIns="91425" bIns="91425" anchor="t" anchorCtr="0">
            <a:spAutoFit/>
          </a:bodyPr>
          <a:lstStyle/>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Can be used to implement common error handling.	</a:t>
            </a:r>
          </a:p>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Should use middleware for exception handling. </a:t>
            </a:r>
            <a:r>
              <a:rPr lang="en-US" sz="1600" i="1" dirty="0" err="1">
                <a:solidFill>
                  <a:schemeClr val="tx1"/>
                </a:solidFill>
                <a:latin typeface="Times New Roman" panose="02020603050405020304"/>
                <a:ea typeface="Times New Roman" panose="02020603050405020304"/>
                <a:cs typeface="Times New Roman" panose="02020603050405020304"/>
                <a:sym typeface="+mn-ea"/>
              </a:rPr>
              <a:t>Use exception filters only where error handling differs based on which action method is called</a:t>
            </a:r>
            <a:r>
              <a:rPr lang="en-US" sz="1600" dirty="0" err="1">
                <a:solidFill>
                  <a:schemeClr val="tx1"/>
                </a:solidFill>
                <a:latin typeface="Times New Roman" panose="02020603050405020304"/>
                <a:ea typeface="Times New Roman" panose="02020603050405020304"/>
                <a:cs typeface="Times New Roman" panose="02020603050405020304"/>
                <a:sym typeface="+mn-ea"/>
              </a:rPr>
              <a:t>.</a:t>
            </a:r>
          </a:p>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Exception filters can catch exceptions from more than your action methods. They’ll run if an exception occurs in the Filter pipeline:</a:t>
            </a:r>
          </a:p>
          <a:p>
            <a:pPr marL="742950" lvl="1"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ea typeface="Times New Roman" panose="02020603050405020304"/>
                <a:cs typeface="Times New Roman" panose="02020603050405020304"/>
                <a:sym typeface="+mn-ea"/>
              </a:rPr>
              <a:t>During model binding or validation</a:t>
            </a:r>
          </a:p>
          <a:p>
            <a:pPr marL="742950" lvl="1"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ea typeface="Times New Roman" panose="02020603050405020304"/>
                <a:cs typeface="Times New Roman" panose="02020603050405020304"/>
                <a:sym typeface="+mn-ea"/>
              </a:rPr>
              <a:t>When the action method is executing</a:t>
            </a:r>
          </a:p>
          <a:p>
            <a:pPr marL="742950" lvl="1"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ea typeface="Times New Roman" panose="02020603050405020304"/>
                <a:cs typeface="Times New Roman" panose="02020603050405020304"/>
                <a:sym typeface="+mn-ea"/>
              </a:rPr>
              <a:t>When an action filter is executing</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28</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RESULT FILTERS</a:t>
            </a:r>
          </a:p>
        </p:txBody>
      </p:sp>
      <p:sp>
        <p:nvSpPr>
          <p:cNvPr id="104" name="Google Shape;104;p16"/>
          <p:cNvSpPr txBox="1"/>
          <p:nvPr/>
        </p:nvSpPr>
        <p:spPr>
          <a:xfrm>
            <a:off x="316865" y="747395"/>
            <a:ext cx="8335645" cy="2151380"/>
          </a:xfrm>
          <a:prstGeom prst="rect">
            <a:avLst/>
          </a:prstGeom>
          <a:noFill/>
          <a:ln>
            <a:noFill/>
          </a:ln>
        </p:spPr>
        <p:txBody>
          <a:bodyPr spcFirstLastPara="1" wrap="square" lIns="91425" tIns="91425" rIns="91425" bIns="91425" anchor="t" anchorCtr="0">
            <a:spAutoFit/>
          </a:bodyPr>
          <a:lstStyle/>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Result filters are </a:t>
            </a:r>
            <a:r>
              <a:rPr lang="en-US" sz="1600" i="1" dirty="0" err="1">
                <a:solidFill>
                  <a:schemeClr val="tx1"/>
                </a:solidFill>
                <a:latin typeface="Times New Roman" panose="02020603050405020304"/>
                <a:ea typeface="Times New Roman" panose="02020603050405020304"/>
                <a:cs typeface="Times New Roman" panose="02020603050405020304"/>
                <a:sym typeface="+mn-ea"/>
              </a:rPr>
              <a:t>only </a:t>
            </a:r>
            <a:r>
              <a:rPr lang="en-US" sz="1600" dirty="0" err="1">
                <a:solidFill>
                  <a:schemeClr val="tx1"/>
                </a:solidFill>
                <a:latin typeface="Times New Roman" panose="02020603050405020304"/>
                <a:ea typeface="Times New Roman" panose="02020603050405020304"/>
                <a:cs typeface="Times New Roman" panose="02020603050405020304"/>
                <a:sym typeface="+mn-ea"/>
              </a:rPr>
              <a:t>executed when an action or action filter </a:t>
            </a:r>
            <a:r>
              <a:rPr lang="en-US" sz="1600" b="1" dirty="0" err="1">
                <a:solidFill>
                  <a:schemeClr val="tx1"/>
                </a:solidFill>
                <a:latin typeface="Times New Roman" panose="02020603050405020304"/>
                <a:ea typeface="Times New Roman" panose="02020603050405020304"/>
                <a:cs typeface="Times New Roman" panose="02020603050405020304"/>
                <a:sym typeface="+mn-ea"/>
              </a:rPr>
              <a:t>produces an action result</a:t>
            </a:r>
            <a:r>
              <a:rPr lang="en-US" sz="1600" dirty="0" err="1">
                <a:solidFill>
                  <a:schemeClr val="tx1"/>
                </a:solidFill>
                <a:latin typeface="Times New Roman" panose="02020603050405020304"/>
                <a:ea typeface="Times New Roman" panose="02020603050405020304"/>
                <a:cs typeface="Times New Roman" panose="02020603050405020304"/>
                <a:sym typeface="+mn-ea"/>
              </a:rPr>
              <a:t>.</a:t>
            </a:r>
          </a:p>
          <a:p>
            <a:pPr marL="285750" lvl="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Result filters are not executed when:</a:t>
            </a:r>
          </a:p>
          <a:p>
            <a:pPr marL="742950" lvl="1"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ea typeface="Times New Roman" panose="02020603050405020304"/>
                <a:cs typeface="Times New Roman" panose="02020603050405020304"/>
                <a:sym typeface="+mn-ea"/>
              </a:rPr>
              <a:t>An</a:t>
            </a:r>
            <a:r>
              <a:rPr lang="en-US" sz="1600" b="1" dirty="0" err="1">
                <a:solidFill>
                  <a:schemeClr val="tx1"/>
                </a:solidFill>
                <a:latin typeface="Times New Roman" panose="02020603050405020304"/>
                <a:ea typeface="Times New Roman" panose="02020603050405020304"/>
                <a:cs typeface="Times New Roman" panose="02020603050405020304"/>
                <a:sym typeface="+mn-ea"/>
              </a:rPr>
              <a:t> authorization filter</a:t>
            </a:r>
            <a:r>
              <a:rPr lang="en-US" sz="1600" dirty="0" err="1">
                <a:solidFill>
                  <a:schemeClr val="tx1"/>
                </a:solidFill>
                <a:latin typeface="Times New Roman" panose="02020603050405020304"/>
                <a:ea typeface="Times New Roman" panose="02020603050405020304"/>
                <a:cs typeface="Times New Roman" panose="02020603050405020304"/>
                <a:sym typeface="+mn-ea"/>
              </a:rPr>
              <a:t> or </a:t>
            </a:r>
            <a:r>
              <a:rPr lang="en-US" sz="1600" b="1" dirty="0" err="1">
                <a:solidFill>
                  <a:schemeClr val="tx1"/>
                </a:solidFill>
                <a:latin typeface="Times New Roman" panose="02020603050405020304"/>
                <a:ea typeface="Times New Roman" panose="02020603050405020304"/>
                <a:cs typeface="Times New Roman" panose="02020603050405020304"/>
                <a:sym typeface="+mn-ea"/>
              </a:rPr>
              <a:t>resource filter</a:t>
            </a:r>
            <a:r>
              <a:rPr lang="en-US" sz="1600" dirty="0" err="1">
                <a:solidFill>
                  <a:schemeClr val="tx1"/>
                </a:solidFill>
                <a:latin typeface="Times New Roman" panose="02020603050405020304"/>
                <a:ea typeface="Times New Roman" panose="02020603050405020304"/>
                <a:cs typeface="Times New Roman" panose="02020603050405020304"/>
                <a:sym typeface="+mn-ea"/>
              </a:rPr>
              <a:t> </a:t>
            </a:r>
            <a:r>
              <a:rPr lang="en-US" sz="1600" dirty="0" err="1">
                <a:solidFill>
                  <a:srgbClr val="FF0000"/>
                </a:solidFill>
                <a:latin typeface="Times New Roman" panose="02020603050405020304"/>
                <a:ea typeface="Times New Roman" panose="02020603050405020304"/>
                <a:cs typeface="Times New Roman" panose="02020603050405020304"/>
                <a:sym typeface="+mn-ea"/>
              </a:rPr>
              <a:t>short-circuits</a:t>
            </a:r>
            <a:r>
              <a:rPr lang="en-US" sz="1600" dirty="0" err="1">
                <a:solidFill>
                  <a:schemeClr val="tx1"/>
                </a:solidFill>
                <a:latin typeface="Times New Roman" panose="02020603050405020304"/>
                <a:ea typeface="Times New Roman" panose="02020603050405020304"/>
                <a:cs typeface="Times New Roman" panose="02020603050405020304"/>
                <a:sym typeface="+mn-ea"/>
              </a:rPr>
              <a:t> the pipeline.</a:t>
            </a:r>
          </a:p>
          <a:p>
            <a:pPr marL="742950" lvl="1"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ea typeface="Times New Roman" panose="02020603050405020304"/>
                <a:cs typeface="Times New Roman" panose="02020603050405020304"/>
                <a:sym typeface="+mn-ea"/>
              </a:rPr>
              <a:t>An exception filter handles an exception by producing an action result.</a:t>
            </a:r>
            <a:endParaRPr lang="en-US" sz="1600" dirty="0" err="1">
              <a:gradFill>
                <a:gsLst>
                  <a:gs pos="0">
                    <a:srgbClr val="FECF40"/>
                  </a:gs>
                  <a:gs pos="100000">
                    <a:srgbClr val="846C21"/>
                  </a:gs>
                </a:gsLst>
                <a:lin scaled="0"/>
              </a:gradFill>
              <a:latin typeface="Times New Roman" panose="02020603050405020304"/>
              <a:ea typeface="Times New Roman" panose="02020603050405020304"/>
              <a:cs typeface="Times New Roman" panose="02020603050405020304"/>
              <a:sym typeface="+mn-ea"/>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29</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3"/>
          <a:srcRect/>
          <a:stretch>
            <a:fillRect/>
          </a:stretch>
        </p:blipFill>
        <p:spPr>
          <a:xfrm>
            <a:off x="300" y="0"/>
            <a:ext cx="9143700" cy="5143500"/>
          </a:xfrm>
          <a:prstGeom prst="rect">
            <a:avLst/>
          </a:prstGeom>
          <a:noFill/>
          <a:ln>
            <a:noFill/>
          </a:ln>
        </p:spPr>
      </p:pic>
      <p:pic>
        <p:nvPicPr>
          <p:cNvPr id="93" name="Google Shape;93;p15"/>
          <p:cNvPicPr preferRelativeResize="0"/>
          <p:nvPr/>
        </p:nvPicPr>
        <p:blipFill>
          <a:blip r:embed="rId4"/>
          <a:stretch>
            <a:fillRect/>
          </a:stretch>
        </p:blipFill>
        <p:spPr>
          <a:xfrm>
            <a:off x="114300" y="4689483"/>
            <a:ext cx="1518224" cy="383150"/>
          </a:xfrm>
          <a:prstGeom prst="rect">
            <a:avLst/>
          </a:prstGeom>
          <a:noFill/>
          <a:ln>
            <a:noFill/>
          </a:ln>
        </p:spPr>
      </p:pic>
      <p:sp>
        <p:nvSpPr>
          <p:cNvPr id="94" name="Google Shape;94;p15"/>
          <p:cNvSpPr txBox="1"/>
          <p:nvPr/>
        </p:nvSpPr>
        <p:spPr>
          <a:xfrm>
            <a:off x="114300" y="1513051"/>
            <a:ext cx="3160059"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3600" b="1">
                <a:solidFill>
                  <a:srgbClr val="8DC63F"/>
                </a:solidFill>
                <a:latin typeface="Roboto" panose="02000000000000000000"/>
                <a:ea typeface="Roboto" panose="02000000000000000000"/>
                <a:cs typeface="Roboto" panose="02000000000000000000"/>
                <a:sym typeface="Roboto" panose="02000000000000000000"/>
              </a:rPr>
              <a:t>WHAT IS </a:t>
            </a:r>
          </a:p>
          <a:p>
            <a:pPr marL="0" lvl="0" indent="0" algn="l" rtl="0">
              <a:spcBef>
                <a:spcPts val="0"/>
              </a:spcBef>
              <a:spcAft>
                <a:spcPts val="0"/>
              </a:spcAft>
              <a:buNone/>
            </a:pPr>
            <a:r>
              <a:rPr lang="en-US" altLang="en-GB" sz="3600" b="1">
                <a:solidFill>
                  <a:srgbClr val="8DC63F"/>
                </a:solidFill>
                <a:latin typeface="Roboto" panose="02000000000000000000"/>
                <a:ea typeface="Roboto" panose="02000000000000000000"/>
                <a:cs typeface="Roboto" panose="02000000000000000000"/>
                <a:sym typeface="Roboto" panose="02000000000000000000"/>
              </a:rPr>
              <a:t>AZURE FUNCTION ?</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a:t>
            </a:fld>
            <a:endParaRPr lang="en-GB"/>
          </a:p>
        </p:txBody>
      </p:sp>
      <p:pic>
        <p:nvPicPr>
          <p:cNvPr id="6" name="Picture 5">
            <a:extLst>
              <a:ext uri="{FF2B5EF4-FFF2-40B4-BE49-F238E27FC236}">
                <a16:creationId xmlns:a16="http://schemas.microsoft.com/office/drawing/2014/main" id="{7165E239-EC1D-F9BE-6AC9-32E69EF4F375}"/>
              </a:ext>
            </a:extLst>
          </p:cNvPr>
          <p:cNvPicPr>
            <a:picLocks noChangeAspect="1"/>
          </p:cNvPicPr>
          <p:nvPr/>
        </p:nvPicPr>
        <p:blipFill>
          <a:blip r:embed="rId5"/>
          <a:stretch>
            <a:fillRect/>
          </a:stretch>
        </p:blipFill>
        <p:spPr>
          <a:xfrm>
            <a:off x="3714750" y="1513051"/>
            <a:ext cx="17145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FILTERS SCOPE</a:t>
            </a:r>
          </a:p>
        </p:txBody>
      </p:sp>
      <p:sp>
        <p:nvSpPr>
          <p:cNvPr id="104" name="Google Shape;104;p16"/>
          <p:cNvSpPr txBox="1"/>
          <p:nvPr/>
        </p:nvSpPr>
        <p:spPr>
          <a:xfrm>
            <a:off x="316865" y="747395"/>
            <a:ext cx="8335645" cy="4121150"/>
          </a:xfrm>
          <a:prstGeom prst="rect">
            <a:avLst/>
          </a:prstGeom>
          <a:noFill/>
          <a:ln>
            <a:noFill/>
          </a:ln>
        </p:spPr>
        <p:txBody>
          <a:bodyPr spcFirstLastPara="1" wrap="square" lIns="91425" tIns="91425" rIns="91425" bIns="91425" anchor="t" anchorCtr="0">
            <a:spAutoFit/>
          </a:bodyPr>
          <a:lstStyle/>
          <a:p>
            <a:pPr marL="28575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Should Implement either the </a:t>
            </a:r>
            <a:r>
              <a:rPr lang="en-US" sz="1600" b="1" dirty="0" err="1">
                <a:solidFill>
                  <a:schemeClr val="tx1"/>
                </a:solidFill>
                <a:latin typeface="Times New Roman" panose="02020603050405020304"/>
                <a:ea typeface="Times New Roman" panose="02020603050405020304"/>
                <a:cs typeface="Times New Roman" panose="02020603050405020304"/>
                <a:sym typeface="+mn-ea"/>
              </a:rPr>
              <a:t>synchronous </a:t>
            </a:r>
            <a:r>
              <a:rPr lang="en-US" sz="1600" dirty="0" err="1">
                <a:solidFill>
                  <a:schemeClr val="tx1"/>
                </a:solidFill>
                <a:latin typeface="Times New Roman" panose="02020603050405020304"/>
                <a:ea typeface="Times New Roman" panose="02020603050405020304"/>
                <a:cs typeface="Times New Roman" panose="02020603050405020304"/>
                <a:sym typeface="+mn-ea"/>
              </a:rPr>
              <a:t>or the </a:t>
            </a:r>
            <a:r>
              <a:rPr lang="en-US" sz="1600" b="1" dirty="0" err="1">
                <a:solidFill>
                  <a:schemeClr val="tx1"/>
                </a:solidFill>
                <a:latin typeface="Times New Roman" panose="02020603050405020304"/>
                <a:ea typeface="Times New Roman" panose="02020603050405020304"/>
                <a:cs typeface="Times New Roman" panose="02020603050405020304"/>
                <a:sym typeface="+mn-ea"/>
              </a:rPr>
              <a:t>async </a:t>
            </a:r>
            <a:r>
              <a:rPr lang="en-US" sz="1600" dirty="0" err="1">
                <a:solidFill>
                  <a:schemeClr val="tx1"/>
                </a:solidFill>
                <a:latin typeface="Times New Roman" panose="02020603050405020304"/>
                <a:ea typeface="Times New Roman" panose="02020603050405020304"/>
                <a:cs typeface="Times New Roman" panose="02020603050405020304"/>
                <a:sym typeface="+mn-ea"/>
              </a:rPr>
              <a:t>version of a filter interface </a:t>
            </a:r>
          </a:p>
          <a:p>
            <a:pPr marL="28575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If both asynchronous and synchronous interfaces are implemented in one class, </a:t>
            </a:r>
            <a:r>
              <a:rPr lang="en-US" sz="1600" b="1" i="1" dirty="0" err="1">
                <a:solidFill>
                  <a:schemeClr val="tx1"/>
                </a:solidFill>
                <a:latin typeface="Times New Roman" panose="02020603050405020304"/>
                <a:ea typeface="Times New Roman" panose="02020603050405020304"/>
                <a:cs typeface="Times New Roman" panose="02020603050405020304"/>
                <a:sym typeface="+mn-ea"/>
              </a:rPr>
              <a:t>only the async method is called</a:t>
            </a:r>
            <a:r>
              <a:rPr lang="en-US" sz="1600" dirty="0" err="1">
                <a:solidFill>
                  <a:schemeClr val="tx1"/>
                </a:solidFill>
                <a:latin typeface="Times New Roman" panose="02020603050405020304"/>
                <a:ea typeface="Times New Roman" panose="02020603050405020304"/>
                <a:cs typeface="Times New Roman" panose="02020603050405020304"/>
                <a:sym typeface="+mn-ea"/>
              </a:rPr>
              <a:t>.</a:t>
            </a:r>
          </a:p>
          <a:p>
            <a:pPr marL="285750"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A Filter can be added to to the pipeline at one of </a:t>
            </a:r>
            <a:r>
              <a:rPr lang="en-US" sz="1600" b="1" dirty="0" err="1">
                <a:solidFill>
                  <a:srgbClr val="FF0000"/>
                </a:solidFill>
                <a:latin typeface="Times New Roman" panose="02020603050405020304"/>
                <a:ea typeface="Times New Roman" panose="02020603050405020304"/>
                <a:cs typeface="Times New Roman" panose="02020603050405020304"/>
                <a:sym typeface="+mn-ea"/>
              </a:rPr>
              <a:t>three scopes</a:t>
            </a:r>
            <a:r>
              <a:rPr lang="en-US" sz="1600" dirty="0" err="1">
                <a:solidFill>
                  <a:schemeClr val="tx1"/>
                </a:solidFill>
                <a:latin typeface="Times New Roman" panose="02020603050405020304"/>
                <a:ea typeface="Times New Roman" panose="02020603050405020304"/>
                <a:cs typeface="Times New Roman" panose="02020603050405020304"/>
                <a:sym typeface="+mn-ea"/>
              </a:rPr>
              <a:t>:</a:t>
            </a:r>
          </a:p>
          <a:p>
            <a:pPr marL="742950" lvl="1"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ea typeface="Times New Roman" panose="02020603050405020304"/>
                <a:cs typeface="Times New Roman" panose="02020603050405020304"/>
                <a:sym typeface="+mn-ea"/>
              </a:rPr>
              <a:t>Using an attribute on a controller action. Filter attributes cannot be applied to Razor Pages handler methods.</a:t>
            </a:r>
          </a:p>
          <a:p>
            <a:pPr marL="742950" lvl="1"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ea typeface="Times New Roman" panose="02020603050405020304"/>
                <a:cs typeface="Times New Roman" panose="02020603050405020304"/>
                <a:sym typeface="+mn-ea"/>
              </a:rPr>
              <a:t>Using an attribute on a controller</a:t>
            </a:r>
          </a:p>
          <a:p>
            <a:pPr marL="742950" lvl="1"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ea typeface="Times New Roman" panose="02020603050405020304"/>
                <a:cs typeface="Times New Roman" panose="02020603050405020304"/>
                <a:sym typeface="+mn-ea"/>
              </a:rPr>
              <a:t>Globally for all controllers, actions</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30</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DEFAULT ORDER OF EXECUTION</a:t>
            </a:r>
          </a:p>
        </p:txBody>
      </p:sp>
      <p:sp>
        <p:nvSpPr>
          <p:cNvPr id="5" name="Text Box 4"/>
          <p:cNvSpPr txBox="1"/>
          <p:nvPr/>
        </p:nvSpPr>
        <p:spPr>
          <a:xfrm>
            <a:off x="5689600" y="3011805"/>
            <a:ext cx="309880" cy="306705"/>
          </a:xfrm>
          <a:prstGeom prst="rect">
            <a:avLst/>
          </a:prstGeom>
          <a:noFill/>
        </p:spPr>
        <p:txBody>
          <a:bodyPr wrap="none" rtlCol="0">
            <a:spAutoFit/>
          </a:bodyPr>
          <a:lstStyle/>
          <a:p>
            <a:endParaRPr lang="en-US"/>
          </a:p>
        </p:txBody>
      </p:sp>
      <p:graphicFrame>
        <p:nvGraphicFramePr>
          <p:cNvPr id="14" name="Diagram 13"/>
          <p:cNvGraphicFramePr/>
          <p:nvPr/>
        </p:nvGraphicFramePr>
        <p:xfrm>
          <a:off x="1909445" y="629920"/>
          <a:ext cx="5324475" cy="12846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5" name="Diagram 14"/>
          <p:cNvGraphicFramePr/>
          <p:nvPr/>
        </p:nvGraphicFramePr>
        <p:xfrm>
          <a:off x="1909445" y="3387090"/>
          <a:ext cx="5323840" cy="130238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6" name="Rounded Rectangle 15"/>
          <p:cNvSpPr/>
          <p:nvPr/>
        </p:nvSpPr>
        <p:spPr>
          <a:xfrm>
            <a:off x="3788410" y="2405380"/>
            <a:ext cx="139255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Endpoint</a:t>
            </a:r>
          </a:p>
        </p:txBody>
      </p:sp>
      <p:sp>
        <p:nvSpPr>
          <p:cNvPr id="17" name="Down Arrow 16"/>
          <p:cNvSpPr/>
          <p:nvPr/>
        </p:nvSpPr>
        <p:spPr>
          <a:xfrm>
            <a:off x="4336415" y="1875155"/>
            <a:ext cx="296545" cy="399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4336415" y="3142615"/>
            <a:ext cx="296545" cy="399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31</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CONTROLLER LEVEL FILTERS</a:t>
            </a:r>
          </a:p>
        </p:txBody>
      </p:sp>
      <p:sp>
        <p:nvSpPr>
          <p:cNvPr id="5" name="Text Box 4"/>
          <p:cNvSpPr txBox="1"/>
          <p:nvPr/>
        </p:nvSpPr>
        <p:spPr>
          <a:xfrm>
            <a:off x="5689600" y="3011805"/>
            <a:ext cx="309880" cy="306705"/>
          </a:xfrm>
          <a:prstGeom prst="rect">
            <a:avLst/>
          </a:prstGeom>
          <a:noFill/>
        </p:spPr>
        <p:txBody>
          <a:bodyPr wrap="none" rtlCol="0">
            <a:spAutoFit/>
          </a:bodyPr>
          <a:lstStyle/>
          <a:p>
            <a:endParaRPr lang="en-US"/>
          </a:p>
        </p:txBody>
      </p:sp>
      <p:sp>
        <p:nvSpPr>
          <p:cNvPr id="104" name="Google Shape;104;p16"/>
          <p:cNvSpPr txBox="1"/>
          <p:nvPr/>
        </p:nvSpPr>
        <p:spPr>
          <a:xfrm>
            <a:off x="68580" y="757555"/>
            <a:ext cx="8349615" cy="3628390"/>
          </a:xfrm>
          <a:prstGeom prst="rect">
            <a:avLst/>
          </a:prstGeom>
          <a:noFill/>
          <a:ln>
            <a:noFill/>
          </a:ln>
        </p:spPr>
        <p:txBody>
          <a:bodyPr spcFirstLastPara="1" wrap="square" lIns="91425" tIns="91425" rIns="91425" bIns="91425" anchor="t" anchorCtr="0">
            <a:spAutoFit/>
          </a:bodyPr>
          <a:lstStyle/>
          <a:p>
            <a:pPr marL="742950" lvl="1" indent="-285750">
              <a:lnSpc>
                <a:spcPct val="200000"/>
              </a:lnSpc>
              <a:spcBef>
                <a:spcPts val="0"/>
              </a:spcBef>
              <a:buClr>
                <a:srgbClr val="000000"/>
              </a:buClr>
              <a:buFont typeface="Arial" panose="020B0604020202020204" pitchFamily="34" charset="0"/>
              <a:buChar char="•"/>
            </a:pPr>
            <a:r>
              <a:rPr lang="en-US" sz="1600" dirty="0" err="1">
                <a:solidFill>
                  <a:schemeClr val="tx1"/>
                </a:solidFill>
                <a:latin typeface="Times New Roman" panose="02020603050405020304"/>
                <a:ea typeface="Times New Roman" panose="02020603050405020304"/>
                <a:cs typeface="Times New Roman" panose="02020603050405020304"/>
                <a:sym typeface="+mn-ea"/>
              </a:rPr>
              <a:t>Every controller that inherits from the Controller base class includes OnActionExecuting, OnActionExecutionAsync, and OnActionExecuted methods. These methods:</a:t>
            </a:r>
          </a:p>
          <a:p>
            <a:pPr marL="1200150" lvl="2"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ea typeface="Times New Roman" panose="02020603050405020304"/>
                <a:cs typeface="Times New Roman" panose="02020603050405020304"/>
                <a:sym typeface="+mn-ea"/>
              </a:rPr>
              <a:t>Wrap the filters that run for a given action.</a:t>
            </a:r>
          </a:p>
          <a:p>
            <a:pPr marL="1200150" lvl="2" indent="-285750">
              <a:lnSpc>
                <a:spcPct val="200000"/>
              </a:lnSpc>
              <a:spcBef>
                <a:spcPts val="0"/>
              </a:spcBef>
              <a:buClr>
                <a:srgbClr val="000000"/>
              </a:buClr>
              <a:buFont typeface="Wingdings" panose="05000000000000000000" charset="0"/>
              <a:buChar char="Ø"/>
            </a:pPr>
            <a:r>
              <a:rPr lang="en-US" sz="1600" b="1" dirty="0" err="1">
                <a:solidFill>
                  <a:schemeClr val="tx1"/>
                </a:solidFill>
                <a:latin typeface="Times New Roman" panose="02020603050405020304"/>
                <a:ea typeface="Times New Roman" panose="02020603050405020304"/>
                <a:cs typeface="Times New Roman" panose="02020603050405020304"/>
                <a:sym typeface="+mn-ea"/>
              </a:rPr>
              <a:t>OnActionExecuting</a:t>
            </a:r>
            <a:r>
              <a:rPr lang="en-US" sz="1600" dirty="0" err="1">
                <a:solidFill>
                  <a:schemeClr val="tx1"/>
                </a:solidFill>
                <a:latin typeface="Times New Roman" panose="02020603050405020304"/>
                <a:ea typeface="Times New Roman" panose="02020603050405020304"/>
                <a:cs typeface="Times New Roman" panose="02020603050405020304"/>
                <a:sym typeface="+mn-ea"/>
              </a:rPr>
              <a:t> is called before any of the action's filters.</a:t>
            </a:r>
          </a:p>
          <a:p>
            <a:pPr marL="1200150" lvl="2" indent="-285750">
              <a:lnSpc>
                <a:spcPct val="200000"/>
              </a:lnSpc>
              <a:spcBef>
                <a:spcPts val="0"/>
              </a:spcBef>
              <a:buClr>
                <a:srgbClr val="000000"/>
              </a:buClr>
              <a:buFont typeface="Wingdings" panose="05000000000000000000" charset="0"/>
              <a:buChar char="Ø"/>
            </a:pPr>
            <a:r>
              <a:rPr lang="en-US" sz="1600" b="1" dirty="0" err="1">
                <a:solidFill>
                  <a:schemeClr val="tx1"/>
                </a:solidFill>
                <a:latin typeface="Times New Roman" panose="02020603050405020304"/>
                <a:ea typeface="Times New Roman" panose="02020603050405020304"/>
                <a:cs typeface="Times New Roman" panose="02020603050405020304"/>
                <a:sym typeface="+mn-ea"/>
              </a:rPr>
              <a:t>OnActionExecuted</a:t>
            </a:r>
            <a:r>
              <a:rPr lang="en-US" sz="1600" dirty="0" err="1">
                <a:solidFill>
                  <a:schemeClr val="tx1"/>
                </a:solidFill>
                <a:latin typeface="Times New Roman" panose="02020603050405020304"/>
                <a:ea typeface="Times New Roman" panose="02020603050405020304"/>
                <a:cs typeface="Times New Roman" panose="02020603050405020304"/>
                <a:sym typeface="+mn-ea"/>
              </a:rPr>
              <a:t> is called after all of the action filters.</a:t>
            </a:r>
          </a:p>
          <a:p>
            <a:pPr marL="1200150" lvl="2" indent="-285750">
              <a:lnSpc>
                <a:spcPct val="200000"/>
              </a:lnSpc>
              <a:spcBef>
                <a:spcPts val="0"/>
              </a:spcBef>
              <a:buClr>
                <a:srgbClr val="000000"/>
              </a:buClr>
              <a:buFont typeface="Wingdings" panose="05000000000000000000" charset="0"/>
              <a:buChar char="Ø"/>
            </a:pPr>
            <a:r>
              <a:rPr lang="en-US" sz="1600" b="1" dirty="0" err="1">
                <a:solidFill>
                  <a:schemeClr val="tx1"/>
                </a:solidFill>
                <a:latin typeface="Times New Roman" panose="02020603050405020304"/>
                <a:ea typeface="Times New Roman" panose="02020603050405020304"/>
                <a:cs typeface="Times New Roman" panose="02020603050405020304"/>
                <a:sym typeface="+mn-ea"/>
              </a:rPr>
              <a:t>OnActionExecutionAsync</a:t>
            </a:r>
            <a:r>
              <a:rPr lang="en-US" sz="1600" dirty="0" err="1">
                <a:solidFill>
                  <a:schemeClr val="tx1"/>
                </a:solidFill>
                <a:latin typeface="Times New Roman" panose="02020603050405020304"/>
                <a:ea typeface="Times New Roman" panose="02020603050405020304"/>
                <a:cs typeface="Times New Roman" panose="02020603050405020304"/>
                <a:sym typeface="+mn-ea"/>
              </a:rPr>
              <a:t> is called before any of the action's filters. Code in the filter after next runs after the action method.</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32</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CONTROLLER LEVEL FILTERS</a:t>
            </a:r>
          </a:p>
        </p:txBody>
      </p:sp>
      <p:sp>
        <p:nvSpPr>
          <p:cNvPr id="5" name="Text Box 4"/>
          <p:cNvSpPr txBox="1"/>
          <p:nvPr/>
        </p:nvSpPr>
        <p:spPr>
          <a:xfrm>
            <a:off x="5689600" y="3011805"/>
            <a:ext cx="309880" cy="306705"/>
          </a:xfrm>
          <a:prstGeom prst="rect">
            <a:avLst/>
          </a:prstGeom>
          <a:noFill/>
        </p:spPr>
        <p:txBody>
          <a:bodyPr wrap="none" rtlCol="0">
            <a:spAutoFit/>
          </a:bodyPr>
          <a:lstStyle/>
          <a:p>
            <a:endParaRPr lang="en-US"/>
          </a:p>
        </p:txBody>
      </p:sp>
      <p:sp>
        <p:nvSpPr>
          <p:cNvPr id="104" name="Google Shape;104;p16"/>
          <p:cNvSpPr txBox="1"/>
          <p:nvPr/>
        </p:nvSpPr>
        <p:spPr>
          <a:xfrm>
            <a:off x="114300" y="607695"/>
            <a:ext cx="8349615" cy="2151380"/>
          </a:xfrm>
          <a:prstGeom prst="rect">
            <a:avLst/>
          </a:prstGeom>
          <a:noFill/>
          <a:ln>
            <a:noFill/>
          </a:ln>
        </p:spPr>
        <p:txBody>
          <a:bodyPr spcFirstLastPara="1" wrap="square" lIns="91425" tIns="91425" rIns="91425" bIns="91425" anchor="t" anchorCtr="0">
            <a:spAutoFit/>
          </a:bodyPr>
          <a:lstStyle/>
          <a:p>
            <a:pPr marL="457200" lvl="1" indent="0">
              <a:lnSpc>
                <a:spcPct val="200000"/>
              </a:lnSpc>
              <a:spcBef>
                <a:spcPts val="0"/>
              </a:spcBef>
              <a:buClr>
                <a:srgbClr val="000000"/>
              </a:buClr>
              <a:buFont typeface="Arial" panose="020B0604020202020204" pitchFamily="34" charset="0"/>
              <a:buNone/>
            </a:pPr>
            <a:r>
              <a:rPr lang="en-US" sz="1600" b="1" dirty="0" err="1">
                <a:solidFill>
                  <a:schemeClr val="tx1"/>
                </a:solidFill>
                <a:latin typeface="Times New Roman" panose="02020603050405020304"/>
                <a:ea typeface="Times New Roman" panose="02020603050405020304"/>
                <a:cs typeface="Times New Roman" panose="02020603050405020304"/>
                <a:sym typeface="+mn-ea"/>
              </a:rPr>
              <a:t>Scenario</a:t>
            </a:r>
            <a:r>
              <a:rPr lang="en-US" sz="1600" dirty="0" err="1">
                <a:solidFill>
                  <a:schemeClr val="tx1"/>
                </a:solidFill>
                <a:latin typeface="Times New Roman" panose="02020603050405020304"/>
                <a:ea typeface="Times New Roman" panose="02020603050405020304"/>
                <a:cs typeface="Times New Roman" panose="02020603050405020304"/>
                <a:sym typeface="+mn-ea"/>
              </a:rPr>
              <a:t>:</a:t>
            </a:r>
          </a:p>
          <a:p>
            <a:pPr marL="800100" lvl="1" indent="-342900">
              <a:lnSpc>
                <a:spcPct val="200000"/>
              </a:lnSpc>
              <a:spcBef>
                <a:spcPts val="0"/>
              </a:spcBef>
              <a:buClr>
                <a:srgbClr val="000000"/>
              </a:buClr>
              <a:buFont typeface="Arial" panose="020B0604020202020204" pitchFamily="34" charset="0"/>
              <a:buAutoNum type="arabicPeriod"/>
            </a:pPr>
            <a:r>
              <a:rPr lang="en-US" sz="1600" dirty="0" err="1">
                <a:solidFill>
                  <a:schemeClr val="tx1"/>
                </a:solidFill>
                <a:latin typeface="Times New Roman" panose="02020603050405020304"/>
                <a:ea typeface="Times New Roman" panose="02020603050405020304"/>
                <a:cs typeface="Times New Roman" panose="02020603050405020304"/>
                <a:sym typeface="+mn-ea"/>
              </a:rPr>
              <a:t>Define </a:t>
            </a:r>
            <a:r>
              <a:rPr lang="en-US" sz="1600" b="1" dirty="0" err="1">
                <a:solidFill>
                  <a:schemeClr val="tx1"/>
                </a:solidFill>
                <a:latin typeface="Times New Roman" panose="02020603050405020304"/>
                <a:ea typeface="Times New Roman" panose="02020603050405020304"/>
                <a:cs typeface="Times New Roman" panose="02020603050405020304"/>
                <a:sym typeface="+mn-ea"/>
              </a:rPr>
              <a:t>Global Filter</a:t>
            </a:r>
            <a:r>
              <a:rPr lang="en-US" sz="1600" dirty="0" err="1">
                <a:solidFill>
                  <a:schemeClr val="tx1"/>
                </a:solidFill>
                <a:latin typeface="Times New Roman" panose="02020603050405020304"/>
                <a:ea typeface="Times New Roman" panose="02020603050405020304"/>
                <a:cs typeface="Times New Roman" panose="02020603050405020304"/>
                <a:sym typeface="+mn-ea"/>
              </a:rPr>
              <a:t> and register it in Startup.cs</a:t>
            </a:r>
          </a:p>
          <a:p>
            <a:pPr marL="800100" lvl="1" indent="-342900">
              <a:lnSpc>
                <a:spcPct val="200000"/>
              </a:lnSpc>
              <a:spcBef>
                <a:spcPts val="0"/>
              </a:spcBef>
              <a:buClr>
                <a:srgbClr val="000000"/>
              </a:buClr>
              <a:buFont typeface="Arial" panose="020B0604020202020204" pitchFamily="34" charset="0"/>
              <a:buAutoNum type="arabicPeriod"/>
            </a:pPr>
            <a:r>
              <a:rPr lang="en-US" sz="1600" dirty="0" err="1">
                <a:solidFill>
                  <a:schemeClr val="tx1"/>
                </a:solidFill>
                <a:latin typeface="Times New Roman" panose="02020603050405020304"/>
                <a:ea typeface="Times New Roman" panose="02020603050405020304"/>
                <a:cs typeface="Times New Roman" panose="02020603050405020304"/>
                <a:sym typeface="+mn-ea"/>
              </a:rPr>
              <a:t>Define and apply the </a:t>
            </a:r>
            <a:r>
              <a:rPr lang="en-US" sz="1600" b="1" dirty="0" err="1">
                <a:solidFill>
                  <a:schemeClr val="tx1"/>
                </a:solidFill>
                <a:latin typeface="Times New Roman" panose="02020603050405020304"/>
                <a:ea typeface="Times New Roman" panose="02020603050405020304"/>
                <a:cs typeface="Times New Roman" panose="02020603050405020304"/>
                <a:sym typeface="+mn-ea"/>
              </a:rPr>
              <a:t>Filter Atrribute</a:t>
            </a:r>
            <a:r>
              <a:rPr lang="en-US" sz="1600" dirty="0" err="1">
                <a:solidFill>
                  <a:schemeClr val="tx1"/>
                </a:solidFill>
                <a:latin typeface="Times New Roman" panose="02020603050405020304"/>
                <a:ea typeface="Times New Roman" panose="02020603050405020304"/>
                <a:cs typeface="Times New Roman" panose="02020603050405020304"/>
                <a:sym typeface="+mn-ea"/>
              </a:rPr>
              <a:t> to action method.</a:t>
            </a:r>
          </a:p>
          <a:p>
            <a:pPr marL="800100" lvl="1" indent="-342900">
              <a:lnSpc>
                <a:spcPct val="200000"/>
              </a:lnSpc>
              <a:spcBef>
                <a:spcPts val="0"/>
              </a:spcBef>
              <a:buClr>
                <a:srgbClr val="000000"/>
              </a:buClr>
              <a:buFont typeface="Arial" panose="020B0604020202020204" pitchFamily="34" charset="0"/>
              <a:buAutoNum type="arabicPeriod"/>
            </a:pPr>
            <a:r>
              <a:rPr lang="en-US" sz="1600" dirty="0" err="1">
                <a:solidFill>
                  <a:schemeClr val="tx1"/>
                </a:solidFill>
                <a:latin typeface="Times New Roman" panose="02020603050405020304"/>
                <a:ea typeface="Times New Roman" panose="02020603050405020304"/>
                <a:cs typeface="Times New Roman" panose="02020603050405020304"/>
                <a:sym typeface="+mn-ea"/>
              </a:rPr>
              <a:t>Inherit </a:t>
            </a:r>
            <a:r>
              <a:rPr lang="en-US" sz="1600" b="1" dirty="0" err="1">
                <a:solidFill>
                  <a:schemeClr val="tx1"/>
                </a:solidFill>
                <a:latin typeface="Times New Roman" panose="02020603050405020304"/>
                <a:ea typeface="Times New Roman" panose="02020603050405020304"/>
                <a:cs typeface="Times New Roman" panose="02020603050405020304"/>
                <a:sym typeface="+mn-ea"/>
              </a:rPr>
              <a:t>Controller </a:t>
            </a:r>
            <a:r>
              <a:rPr lang="en-US" sz="1600" dirty="0" err="1">
                <a:solidFill>
                  <a:schemeClr val="tx1"/>
                </a:solidFill>
                <a:latin typeface="Times New Roman" panose="02020603050405020304"/>
                <a:ea typeface="Times New Roman" panose="02020603050405020304"/>
                <a:cs typeface="Times New Roman" panose="02020603050405020304"/>
                <a:sym typeface="+mn-ea"/>
              </a:rPr>
              <a:t>class and Overrides </a:t>
            </a:r>
            <a:r>
              <a:rPr lang="en-US" sz="1600" b="1" dirty="0" err="1">
                <a:solidFill>
                  <a:schemeClr val="tx1"/>
                </a:solidFill>
                <a:latin typeface="Times New Roman" panose="02020603050405020304"/>
                <a:ea typeface="Times New Roman" panose="02020603050405020304"/>
                <a:cs typeface="Times New Roman" panose="02020603050405020304"/>
                <a:sym typeface="+mn-ea"/>
              </a:rPr>
              <a:t>OnActionExecuting</a:t>
            </a:r>
            <a:r>
              <a:rPr lang="en-US" sz="1600" dirty="0" err="1">
                <a:solidFill>
                  <a:schemeClr val="tx1"/>
                </a:solidFill>
                <a:latin typeface="Times New Roman" panose="02020603050405020304"/>
                <a:ea typeface="Times New Roman" panose="02020603050405020304"/>
                <a:cs typeface="Times New Roman" panose="02020603050405020304"/>
                <a:sym typeface="+mn-ea"/>
              </a:rPr>
              <a:t> and </a:t>
            </a:r>
            <a:r>
              <a:rPr lang="en-US" sz="1600" b="1" dirty="0" err="1">
                <a:solidFill>
                  <a:schemeClr val="tx1"/>
                </a:solidFill>
                <a:latin typeface="Times New Roman" panose="02020603050405020304"/>
                <a:ea typeface="Times New Roman" panose="02020603050405020304"/>
                <a:cs typeface="Times New Roman" panose="02020603050405020304"/>
                <a:sym typeface="+mn-ea"/>
              </a:rPr>
              <a:t>OnActionExecuted</a:t>
            </a:r>
            <a:r>
              <a:rPr lang="en-US" sz="1600" dirty="0" err="1">
                <a:solidFill>
                  <a:schemeClr val="tx1"/>
                </a:solidFill>
                <a:latin typeface="Times New Roman" panose="02020603050405020304"/>
                <a:ea typeface="Times New Roman" panose="02020603050405020304"/>
                <a:cs typeface="Times New Roman" panose="02020603050405020304"/>
                <a:sym typeface="+mn-ea"/>
              </a:rPr>
              <a:t>.</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33</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CONTROLLER LEVEL FILTERS</a:t>
            </a:r>
          </a:p>
        </p:txBody>
      </p:sp>
      <p:sp>
        <p:nvSpPr>
          <p:cNvPr id="5" name="Text Box 4"/>
          <p:cNvSpPr txBox="1"/>
          <p:nvPr/>
        </p:nvSpPr>
        <p:spPr>
          <a:xfrm>
            <a:off x="5689600" y="3011805"/>
            <a:ext cx="309880" cy="306705"/>
          </a:xfrm>
          <a:prstGeom prst="rect">
            <a:avLst/>
          </a:prstGeom>
          <a:noFill/>
        </p:spPr>
        <p:txBody>
          <a:bodyPr wrap="none" rtlCol="0">
            <a:spAutoFit/>
          </a:bodyPr>
          <a:lstStyle/>
          <a:p>
            <a:endParaRPr lang="en-US"/>
          </a:p>
        </p:txBody>
      </p:sp>
      <p:pic>
        <p:nvPicPr>
          <p:cNvPr id="4" name="Picture 3"/>
          <p:cNvPicPr>
            <a:picLocks noChangeAspect="1"/>
          </p:cNvPicPr>
          <p:nvPr/>
        </p:nvPicPr>
        <p:blipFill>
          <a:blip r:embed="rId5"/>
          <a:stretch>
            <a:fillRect/>
          </a:stretch>
        </p:blipFill>
        <p:spPr>
          <a:xfrm>
            <a:off x="1513205" y="767715"/>
            <a:ext cx="6729730" cy="3832860"/>
          </a:xfrm>
          <a:prstGeom prst="rect">
            <a:avLst/>
          </a:prstGeom>
        </p:spPr>
      </p:pic>
      <p:pic>
        <p:nvPicPr>
          <p:cNvPr id="2" name="Picture 1"/>
          <p:cNvPicPr>
            <a:picLocks noChangeAspect="1"/>
          </p:cNvPicPr>
          <p:nvPr/>
        </p:nvPicPr>
        <p:blipFill>
          <a:blip r:embed="rId6"/>
          <a:stretch>
            <a:fillRect/>
          </a:stretch>
        </p:blipFill>
        <p:spPr>
          <a:xfrm>
            <a:off x="2040255" y="2001520"/>
            <a:ext cx="5234305" cy="772795"/>
          </a:xfrm>
          <a:prstGeom prst="rect">
            <a:avLst/>
          </a:prstGeom>
        </p:spPr>
      </p:pic>
      <p:sp>
        <p:nvSpPr>
          <p:cNvPr id="3" name="Rectangles 2"/>
          <p:cNvSpPr/>
          <p:nvPr/>
        </p:nvSpPr>
        <p:spPr>
          <a:xfrm>
            <a:off x="453073" y="854075"/>
            <a:ext cx="691515" cy="1198880"/>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n-US" altLang="zh-CN" sz="7200" b="1">
                <a:solidFill>
                  <a:schemeClr val="accent4"/>
                </a:solidFill>
                <a:effectLst/>
              </a:rPr>
              <a:t>1</a:t>
            </a: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34</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000" fill="hold">
                                          <p:stCondLst>
                                            <p:cond delay="0"/>
                                          </p:stCondLst>
                                        </p:cTn>
                                        <p:tgtEl>
                                          <p:spTgt spid="2"/>
                                        </p:tgtEl>
                                        <p:attrNameLst>
                                          <p:attrName>style.visibility</p:attrName>
                                        </p:attrNameLst>
                                      </p:cBhvr>
                                      <p:to>
                                        <p:strVal val="visible"/>
                                      </p:to>
                                    </p:set>
                                    <p:animEffect transition="in" filter="box(in)">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CONTROLLER LEVEL FILTERS</a:t>
            </a:r>
          </a:p>
        </p:txBody>
      </p:sp>
      <p:sp>
        <p:nvSpPr>
          <p:cNvPr id="5" name="Text Box 4"/>
          <p:cNvSpPr txBox="1"/>
          <p:nvPr/>
        </p:nvSpPr>
        <p:spPr>
          <a:xfrm>
            <a:off x="5689600" y="3011805"/>
            <a:ext cx="309880" cy="306705"/>
          </a:xfrm>
          <a:prstGeom prst="rect">
            <a:avLst/>
          </a:prstGeom>
          <a:noFill/>
        </p:spPr>
        <p:txBody>
          <a:bodyPr wrap="none" rtlCol="0">
            <a:spAutoFit/>
          </a:bodyPr>
          <a:lstStyle/>
          <a:p>
            <a:endParaRPr lang="en-US"/>
          </a:p>
        </p:txBody>
      </p:sp>
      <p:sp>
        <p:nvSpPr>
          <p:cNvPr id="3" name="Rectangles 2"/>
          <p:cNvSpPr/>
          <p:nvPr/>
        </p:nvSpPr>
        <p:spPr>
          <a:xfrm>
            <a:off x="453073" y="854075"/>
            <a:ext cx="691515" cy="1198880"/>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n-US" altLang="zh-CN" sz="7200" b="1">
                <a:solidFill>
                  <a:schemeClr val="accent4"/>
                </a:solidFill>
                <a:effectLst/>
              </a:rPr>
              <a:t>2</a:t>
            </a:r>
          </a:p>
        </p:txBody>
      </p:sp>
      <p:pic>
        <p:nvPicPr>
          <p:cNvPr id="4" name="Picture 3"/>
          <p:cNvPicPr>
            <a:picLocks noChangeAspect="1"/>
          </p:cNvPicPr>
          <p:nvPr/>
        </p:nvPicPr>
        <p:blipFill>
          <a:blip r:embed="rId5"/>
          <a:stretch>
            <a:fillRect/>
          </a:stretch>
        </p:blipFill>
        <p:spPr>
          <a:xfrm>
            <a:off x="1518920" y="629920"/>
            <a:ext cx="6503670" cy="3993515"/>
          </a:xfrm>
          <a:prstGeom prst="rect">
            <a:avLst/>
          </a:prstGeom>
        </p:spPr>
      </p:pic>
      <p:pic>
        <p:nvPicPr>
          <p:cNvPr id="6" name="Picture 5"/>
          <p:cNvPicPr>
            <a:picLocks noChangeAspect="1"/>
          </p:cNvPicPr>
          <p:nvPr/>
        </p:nvPicPr>
        <p:blipFill>
          <a:blip r:embed="rId6"/>
          <a:stretch>
            <a:fillRect/>
          </a:stretch>
        </p:blipFill>
        <p:spPr>
          <a:xfrm>
            <a:off x="1227455" y="2052955"/>
            <a:ext cx="7086600" cy="1600200"/>
          </a:xfrm>
          <a:prstGeom prst="rect">
            <a:avLst/>
          </a:prstGeom>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35</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CONTROLLER LEVEL FILTERS</a:t>
            </a:r>
          </a:p>
        </p:txBody>
      </p:sp>
      <p:sp>
        <p:nvSpPr>
          <p:cNvPr id="5" name="Text Box 4"/>
          <p:cNvSpPr txBox="1"/>
          <p:nvPr/>
        </p:nvSpPr>
        <p:spPr>
          <a:xfrm>
            <a:off x="5689600" y="3011805"/>
            <a:ext cx="309880" cy="306705"/>
          </a:xfrm>
          <a:prstGeom prst="rect">
            <a:avLst/>
          </a:prstGeom>
          <a:noFill/>
        </p:spPr>
        <p:txBody>
          <a:bodyPr wrap="none" rtlCol="0">
            <a:spAutoFit/>
          </a:bodyPr>
          <a:lstStyle/>
          <a:p>
            <a:endParaRPr lang="en-US"/>
          </a:p>
        </p:txBody>
      </p:sp>
      <p:sp>
        <p:nvSpPr>
          <p:cNvPr id="3" name="Rectangles 2"/>
          <p:cNvSpPr/>
          <p:nvPr/>
        </p:nvSpPr>
        <p:spPr>
          <a:xfrm>
            <a:off x="453073" y="854075"/>
            <a:ext cx="691515" cy="1198880"/>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n-US" altLang="zh-CN" sz="7200" b="1">
                <a:solidFill>
                  <a:schemeClr val="accent4"/>
                </a:solidFill>
                <a:effectLst/>
              </a:rPr>
              <a:t>3</a:t>
            </a:r>
          </a:p>
        </p:txBody>
      </p:sp>
      <p:pic>
        <p:nvPicPr>
          <p:cNvPr id="2" name="Picture 1"/>
          <p:cNvPicPr>
            <a:picLocks noChangeAspect="1"/>
          </p:cNvPicPr>
          <p:nvPr/>
        </p:nvPicPr>
        <p:blipFill>
          <a:blip r:embed="rId5"/>
          <a:stretch>
            <a:fillRect/>
          </a:stretch>
        </p:blipFill>
        <p:spPr>
          <a:xfrm>
            <a:off x="1253490" y="1212215"/>
            <a:ext cx="6637020" cy="2324100"/>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36</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CONTROLLER LEVEL FILTERS</a:t>
            </a:r>
          </a:p>
        </p:txBody>
      </p:sp>
      <p:pic>
        <p:nvPicPr>
          <p:cNvPr id="2" name="Picture 1"/>
          <p:cNvPicPr>
            <a:picLocks noChangeAspect="1"/>
          </p:cNvPicPr>
          <p:nvPr/>
        </p:nvPicPr>
        <p:blipFill>
          <a:blip r:embed="rId5"/>
          <a:stretch>
            <a:fillRect/>
          </a:stretch>
        </p:blipFill>
        <p:spPr>
          <a:xfrm>
            <a:off x="393065" y="887095"/>
            <a:ext cx="8191500" cy="304800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37</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FILTERS as DI </a:t>
            </a:r>
          </a:p>
        </p:txBody>
      </p:sp>
      <p:sp>
        <p:nvSpPr>
          <p:cNvPr id="104" name="Google Shape;104;p16"/>
          <p:cNvSpPr txBox="1"/>
          <p:nvPr/>
        </p:nvSpPr>
        <p:spPr>
          <a:xfrm>
            <a:off x="404495" y="629920"/>
            <a:ext cx="8335645" cy="4121150"/>
          </a:xfrm>
          <a:prstGeom prst="rect">
            <a:avLst/>
          </a:prstGeom>
          <a:noFill/>
          <a:ln>
            <a:noFill/>
          </a:ln>
        </p:spPr>
        <p:txBody>
          <a:bodyPr spcFirstLastPara="1" wrap="square" lIns="91425" tIns="91425" rIns="91425" bIns="91425" anchor="t" anchorCtr="0">
            <a:spAutoFit/>
          </a:bodyPr>
          <a:lstStyle/>
          <a:p>
            <a:pPr marL="285750" indent="-285750">
              <a:lnSpc>
                <a:spcPct val="200000"/>
              </a:lnSpc>
              <a:spcBef>
                <a:spcPts val="0"/>
              </a:spcBef>
              <a:buClr>
                <a:srgbClr val="000000"/>
              </a:buClr>
              <a:buFont typeface="Arial" panose="020B0604020202020204" pitchFamily="34" charset="0"/>
              <a:buChar char="•"/>
            </a:pPr>
            <a:r>
              <a:rPr lang="en-US" sz="1600" dirty="0">
                <a:solidFill>
                  <a:schemeClr val="tx1"/>
                </a:solidFill>
                <a:latin typeface="Times New Roman" panose="02020603050405020304"/>
                <a:cs typeface="Times New Roman" panose="02020603050405020304"/>
                <a:sym typeface="Times New Roman" panose="02020603050405020304"/>
              </a:rPr>
              <a:t>For the filters that are implemented as Attribute and add directly to the controller or action methods, cannot have constructor dependencies. Because: </a:t>
            </a:r>
          </a:p>
          <a:p>
            <a:pPr marL="742950" lvl="1" indent="-285750">
              <a:lnSpc>
                <a:spcPct val="200000"/>
              </a:lnSpc>
              <a:spcBef>
                <a:spcPts val="0"/>
              </a:spcBef>
              <a:buClr>
                <a:srgbClr val="000000"/>
              </a:buClr>
              <a:buFont typeface="Wingdings" panose="05000000000000000000" charset="0"/>
              <a:buChar char="Ø"/>
            </a:pPr>
            <a:r>
              <a:rPr lang="en-US" sz="1600" dirty="0">
                <a:solidFill>
                  <a:schemeClr val="tx1"/>
                </a:solidFill>
                <a:latin typeface="Times New Roman" panose="02020603050405020304"/>
                <a:cs typeface="Times New Roman" panose="02020603050405020304"/>
                <a:sym typeface="Times New Roman" panose="02020603050405020304"/>
              </a:rPr>
              <a:t>Attributes must have their constructor parameters supplied where they're applied.</a:t>
            </a:r>
          </a:p>
          <a:p>
            <a:pPr marL="742950" lvl="1" indent="-285750">
              <a:lnSpc>
                <a:spcPct val="200000"/>
              </a:lnSpc>
              <a:spcBef>
                <a:spcPts val="0"/>
              </a:spcBef>
              <a:buClr>
                <a:srgbClr val="000000"/>
              </a:buClr>
              <a:buFont typeface="Wingdings" panose="05000000000000000000" charset="0"/>
              <a:buChar char="Ø"/>
            </a:pPr>
            <a:r>
              <a:rPr lang="en-US" sz="1600" dirty="0">
                <a:solidFill>
                  <a:schemeClr val="tx1"/>
                </a:solidFill>
                <a:latin typeface="Times New Roman" panose="02020603050405020304"/>
                <a:cs typeface="Times New Roman" panose="02020603050405020304"/>
                <a:sym typeface="Times New Roman" panose="02020603050405020304"/>
              </a:rPr>
              <a:t>This is a limitation of how attributes work.</a:t>
            </a:r>
          </a:p>
          <a:p>
            <a:pPr marL="285750" indent="-285750">
              <a:lnSpc>
                <a:spcPct val="200000"/>
              </a:lnSpc>
              <a:spcBef>
                <a:spcPts val="0"/>
              </a:spcBef>
              <a:buClr>
                <a:srgbClr val="000000"/>
              </a:buClr>
              <a:buFont typeface="Arial" panose="020B0604020202020204" pitchFamily="34" charset="0"/>
              <a:buChar char="•"/>
            </a:pPr>
            <a:r>
              <a:rPr lang="en-US" sz="1600" dirty="0">
                <a:solidFill>
                  <a:schemeClr val="tx1"/>
                </a:solidFill>
                <a:latin typeface="Times New Roman" panose="02020603050405020304"/>
                <a:cs typeface="Times New Roman" panose="02020603050405020304"/>
                <a:sym typeface="Times New Roman" panose="02020603050405020304"/>
              </a:rPr>
              <a:t>Solution to deal with this limitation:</a:t>
            </a:r>
          </a:p>
          <a:p>
            <a:pPr marL="742950" lvl="2"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cs typeface="Times New Roman" panose="02020603050405020304"/>
                <a:sym typeface="+mn-ea"/>
              </a:rPr>
              <a:t>ServiceFilterAttribute</a:t>
            </a:r>
            <a:endParaRPr lang="en-US" sz="1600" dirty="0">
              <a:solidFill>
                <a:schemeClr val="tx1"/>
              </a:solidFill>
              <a:latin typeface="Times New Roman" panose="02020603050405020304"/>
              <a:cs typeface="Times New Roman" panose="02020603050405020304"/>
            </a:endParaRPr>
          </a:p>
          <a:p>
            <a:pPr marL="742950" lvl="2"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cs typeface="Times New Roman" panose="02020603050405020304"/>
                <a:sym typeface="+mn-ea"/>
              </a:rPr>
              <a:t>TypeFilterAttribute</a:t>
            </a:r>
            <a:endParaRPr lang="en-US" sz="1600" dirty="0">
              <a:solidFill>
                <a:schemeClr val="tx1"/>
              </a:solidFill>
              <a:latin typeface="Times New Roman" panose="02020603050405020304"/>
              <a:cs typeface="Times New Roman" panose="02020603050405020304"/>
            </a:endParaRPr>
          </a:p>
          <a:p>
            <a:pPr marL="742950" lvl="2" indent="-285750">
              <a:lnSpc>
                <a:spcPct val="200000"/>
              </a:lnSpc>
              <a:spcBef>
                <a:spcPts val="0"/>
              </a:spcBef>
              <a:buClr>
                <a:srgbClr val="000000"/>
              </a:buClr>
              <a:buFont typeface="Wingdings" panose="05000000000000000000" charset="0"/>
              <a:buChar char="Ø"/>
            </a:pPr>
            <a:r>
              <a:rPr lang="en-US" sz="1600" dirty="0" err="1">
                <a:solidFill>
                  <a:schemeClr val="tx1"/>
                </a:solidFill>
                <a:latin typeface="Times New Roman" panose="02020603050405020304"/>
                <a:cs typeface="Times New Roman" panose="02020603050405020304"/>
                <a:sym typeface="+mn-ea"/>
              </a:rPr>
              <a:t>IFilterFactory</a:t>
            </a:r>
            <a:endParaRPr lang="en-US" sz="1600" dirty="0" err="1">
              <a:solidFill>
                <a:schemeClr val="tx1"/>
              </a:solidFill>
              <a:latin typeface="Times New Roman" panose="02020603050405020304"/>
              <a:ea typeface="Times New Roman" panose="02020603050405020304"/>
              <a:cs typeface="Times New Roman" panose="02020603050405020304"/>
              <a:sym typeface="+mn-ea"/>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38</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TypeFIlterAtrribute, </a:t>
            </a:r>
            <a:r>
              <a:rPr lang="en-US" altLang="en-GB" sz="2000" b="1">
                <a:solidFill>
                  <a:srgbClr val="8DC63F"/>
                </a:solidFill>
                <a:latin typeface="Roboto" panose="02000000000000000000"/>
                <a:ea typeface="Roboto" panose="02000000000000000000"/>
                <a:cs typeface="Roboto" panose="02000000000000000000"/>
                <a:sym typeface="+mn-ea"/>
              </a:rPr>
              <a:t>ServiceFilterAttribute</a:t>
            </a:r>
            <a:endParaRPr lang="en-US" altLang="en-GB" sz="2000" b="1">
              <a:solidFill>
                <a:srgbClr val="8DC63F"/>
              </a:solidFill>
              <a:latin typeface="Roboto" panose="02000000000000000000"/>
              <a:ea typeface="Roboto" panose="02000000000000000000"/>
              <a:cs typeface="Roboto" panose="02000000000000000000"/>
              <a:sym typeface="Roboto" panose="02000000000000000000"/>
            </a:endParaRPr>
          </a:p>
        </p:txBody>
      </p:sp>
      <p:pic>
        <p:nvPicPr>
          <p:cNvPr id="2" name="Picture 1"/>
          <p:cNvPicPr>
            <a:picLocks noChangeAspect="1"/>
          </p:cNvPicPr>
          <p:nvPr/>
        </p:nvPicPr>
        <p:blipFill>
          <a:blip r:embed="rId5"/>
          <a:stretch>
            <a:fillRect/>
          </a:stretch>
        </p:blipFill>
        <p:spPr>
          <a:xfrm>
            <a:off x="2656205" y="629920"/>
            <a:ext cx="6487795" cy="3940175"/>
          </a:xfrm>
          <a:prstGeom prst="rect">
            <a:avLst/>
          </a:prstGeom>
        </p:spPr>
      </p:pic>
      <p:pic>
        <p:nvPicPr>
          <p:cNvPr id="3" name="Picture 2"/>
          <p:cNvPicPr>
            <a:picLocks noChangeAspect="1"/>
          </p:cNvPicPr>
          <p:nvPr/>
        </p:nvPicPr>
        <p:blipFill>
          <a:blip r:embed="rId6"/>
          <a:stretch>
            <a:fillRect/>
          </a:stretch>
        </p:blipFill>
        <p:spPr>
          <a:xfrm>
            <a:off x="114300" y="960120"/>
            <a:ext cx="6654800" cy="3651250"/>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39</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2999" y="141075"/>
            <a:ext cx="8636625"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WHAT IS AZURE FUNCTION ?</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a:t>
            </a:fld>
            <a:endParaRPr lang="en-GB"/>
          </a:p>
        </p:txBody>
      </p:sp>
      <p:sp>
        <p:nvSpPr>
          <p:cNvPr id="2" name="Google Shape;104;p16">
            <a:extLst>
              <a:ext uri="{FF2B5EF4-FFF2-40B4-BE49-F238E27FC236}">
                <a16:creationId xmlns:a16="http://schemas.microsoft.com/office/drawing/2014/main" id="{0821B3F6-2EB4-4810-4D87-BA73661DCC29}"/>
              </a:ext>
            </a:extLst>
          </p:cNvPr>
          <p:cNvSpPr txBox="1"/>
          <p:nvPr/>
        </p:nvSpPr>
        <p:spPr>
          <a:xfrm>
            <a:off x="316799" y="742539"/>
            <a:ext cx="8335645" cy="1661963"/>
          </a:xfrm>
          <a:prstGeom prst="rect">
            <a:avLst/>
          </a:prstGeom>
          <a:noFill/>
          <a:ln>
            <a:noFill/>
          </a:ln>
        </p:spPr>
        <p:txBody>
          <a:bodyPr spcFirstLastPara="1" wrap="square" lIns="91425" tIns="91425" rIns="91425" bIns="91425" anchor="t" anchorCtr="0">
            <a:spAutoFit/>
          </a:bodyPr>
          <a:lstStyle/>
          <a:p>
            <a:pPr marL="365760" lvl="0" indent="-228600" algn="l" rtl="0">
              <a:lnSpc>
                <a:spcPct val="200000"/>
              </a:lnSpc>
              <a:spcBef>
                <a:spcPts val="0"/>
              </a:spcBef>
              <a:spcAft>
                <a:spcPts val="0"/>
              </a:spcAft>
              <a:buClr>
                <a:srgbClr val="000000"/>
              </a:buClr>
              <a:buSzPts val="1440"/>
              <a:buFont typeface="Arial" panose="020B0604020202020204" pitchFamily="34" charset="0"/>
              <a:buChar char="•"/>
            </a:pPr>
            <a:r>
              <a:rPr lang="en-US" sz="1600">
                <a:solidFill>
                  <a:schemeClr val="tx1"/>
                </a:solidFill>
                <a:latin typeface="Times New Roman" panose="02020603050405020304"/>
                <a:ea typeface="Times New Roman" panose="02020603050405020304"/>
                <a:cs typeface="Times New Roman" panose="02020603050405020304"/>
                <a:sym typeface="Times New Roman" panose="02020603050405020304"/>
              </a:rPr>
              <a:t>Function as a Service</a:t>
            </a:r>
          </a:p>
          <a:p>
            <a:pPr marL="365760" lvl="0" indent="-228600" algn="l" rtl="0">
              <a:lnSpc>
                <a:spcPct val="200000"/>
              </a:lnSpc>
              <a:spcBef>
                <a:spcPts val="0"/>
              </a:spcBef>
              <a:spcAft>
                <a:spcPts val="0"/>
              </a:spcAft>
              <a:buClr>
                <a:srgbClr val="000000"/>
              </a:buClr>
              <a:buSzPts val="1440"/>
              <a:buFont typeface="Arial" panose="020B0604020202020204" pitchFamily="34" charset="0"/>
              <a:buChar char="•"/>
            </a:pPr>
            <a:r>
              <a:rPr lang="en-US" sz="1600">
                <a:solidFill>
                  <a:schemeClr val="tx1"/>
                </a:solidFill>
                <a:latin typeface="Times New Roman" panose="02020603050405020304"/>
                <a:ea typeface="Times New Roman" panose="02020603050405020304"/>
                <a:cs typeface="Times New Roman" panose="02020603050405020304"/>
                <a:sym typeface="Times New Roman" panose="02020603050405020304"/>
              </a:rPr>
              <a:t>Azure Function = Code + Events</a:t>
            </a:r>
          </a:p>
          <a:p>
            <a:pPr marL="365760" lvl="0" indent="-228600" algn="l" rtl="0">
              <a:lnSpc>
                <a:spcPct val="200000"/>
              </a:lnSpc>
              <a:spcBef>
                <a:spcPts val="0"/>
              </a:spcBef>
              <a:spcAft>
                <a:spcPts val="0"/>
              </a:spcAft>
              <a:buClr>
                <a:srgbClr val="000000"/>
              </a:buClr>
              <a:buSzPts val="1440"/>
              <a:buFont typeface="Arial" panose="020B0604020202020204" pitchFamily="34" charset="0"/>
              <a:buChar char="•"/>
            </a:pPr>
            <a:r>
              <a:rPr lang="en-US" sz="1600">
                <a:solidFill>
                  <a:schemeClr val="tx1"/>
                </a:solidFill>
                <a:latin typeface="Times New Roman" panose="02020603050405020304"/>
                <a:ea typeface="Times New Roman" panose="02020603050405020304"/>
                <a:cs typeface="Times New Roman" panose="02020603050405020304"/>
                <a:sym typeface="Times New Roman" panose="02020603050405020304"/>
              </a:rPr>
              <a:t>Support different programming language</a:t>
            </a:r>
            <a:endParaRPr lang="en-US" sz="1600" dirty="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FILTERS - PRACTICAL APPLICATION 1</a:t>
            </a:r>
          </a:p>
        </p:txBody>
      </p:sp>
      <p:pic>
        <p:nvPicPr>
          <p:cNvPr id="3" name="Picture 2"/>
          <p:cNvPicPr>
            <a:picLocks noChangeAspect="1"/>
          </p:cNvPicPr>
          <p:nvPr/>
        </p:nvPicPr>
        <p:blipFill>
          <a:blip r:embed="rId5"/>
          <a:stretch>
            <a:fillRect/>
          </a:stretch>
        </p:blipFill>
        <p:spPr>
          <a:xfrm>
            <a:off x="1388110" y="536575"/>
            <a:ext cx="6466205" cy="4170680"/>
          </a:xfrm>
          <a:prstGeom prst="rect">
            <a:avLst/>
          </a:prstGeom>
        </p:spPr>
      </p:pic>
      <p:pic>
        <p:nvPicPr>
          <p:cNvPr id="5" name="Picture 4"/>
          <p:cNvPicPr>
            <a:picLocks noChangeAspect="1"/>
          </p:cNvPicPr>
          <p:nvPr/>
        </p:nvPicPr>
        <p:blipFill>
          <a:blip r:embed="rId6"/>
          <a:stretch>
            <a:fillRect/>
          </a:stretch>
        </p:blipFill>
        <p:spPr>
          <a:xfrm>
            <a:off x="561975" y="741680"/>
            <a:ext cx="7710805" cy="3401060"/>
          </a:xfrm>
          <a:prstGeom prst="rect">
            <a:avLst/>
          </a:prstGeom>
        </p:spPr>
      </p:pic>
      <p:pic>
        <p:nvPicPr>
          <p:cNvPr id="2" name="Picture 1"/>
          <p:cNvPicPr>
            <a:picLocks noChangeAspect="1"/>
          </p:cNvPicPr>
          <p:nvPr/>
        </p:nvPicPr>
        <p:blipFill>
          <a:blip r:embed="rId7"/>
          <a:stretch>
            <a:fillRect/>
          </a:stretch>
        </p:blipFill>
        <p:spPr>
          <a:xfrm>
            <a:off x="1070610" y="1245870"/>
            <a:ext cx="7322820" cy="2042160"/>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40</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7" presetClass="entr" presetSubtype="4" fill="hold" nodeType="clickEffect">
                                  <p:stCondLst>
                                    <p:cond delay="0"/>
                                  </p:stCondLst>
                                  <p:childTnLst>
                                    <p:set>
                                      <p:cBhvr>
                                        <p:cTn id="17" dur="500"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7" presetClass="entr" presetSubtype="4" fill="hold" nodeType="clickEffect">
                                  <p:stCondLst>
                                    <p:cond delay="0"/>
                                  </p:stCondLst>
                                  <p:childTnLst>
                                    <p:set>
                                      <p:cBhvr>
                                        <p:cTn id="28" dur="1000" fill="hold">
                                          <p:stCondLst>
                                            <p:cond delay="0"/>
                                          </p:stCondLst>
                                        </p:cTn>
                                        <p:tgtEl>
                                          <p:spTgt spid="5"/>
                                        </p:tgtEl>
                                        <p:attrNameLst>
                                          <p:attrName>style.visibility</p:attrName>
                                        </p:attrNameLst>
                                      </p:cBhvr>
                                      <p:to>
                                        <p:strVal val="visible"/>
                                      </p:to>
                                    </p:set>
                                    <p:anim calcmode="lin" valueType="num">
                                      <p:cBhvr additive="base">
                                        <p:cTn id="29" dur="1000" fill="hold"/>
                                        <p:tgtEl>
                                          <p:spTgt spid="5"/>
                                        </p:tgtEl>
                                        <p:attrNameLst>
                                          <p:attrName>ppt_x</p:attrName>
                                        </p:attrNameLst>
                                      </p:cBhvr>
                                      <p:tavLst>
                                        <p:tav tm="0">
                                          <p:val>
                                            <p:strVal val="#ppt_x"/>
                                          </p:val>
                                        </p:tav>
                                        <p:tav tm="100000">
                                          <p:val>
                                            <p:strVal val="#ppt_x"/>
                                          </p:val>
                                        </p:tav>
                                      </p:tavLst>
                                    </p:anim>
                                    <p:anim calcmode="lin" valueType="num">
                                      <p:cBhvr additive="base">
                                        <p:cTn id="3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FILTERS - PRACTICAL APPLICATION 2</a:t>
            </a:r>
          </a:p>
        </p:txBody>
      </p:sp>
      <p:sp>
        <p:nvSpPr>
          <p:cNvPr id="2" name="Text Box 1"/>
          <p:cNvSpPr txBox="1"/>
          <p:nvPr/>
        </p:nvSpPr>
        <p:spPr>
          <a:xfrm>
            <a:off x="316865" y="727710"/>
            <a:ext cx="8507095" cy="1322070"/>
          </a:xfrm>
          <a:prstGeom prst="rect">
            <a:avLst/>
          </a:prstGeom>
          <a:noFill/>
        </p:spPr>
        <p:txBody>
          <a:bodyPr wrap="square" rtlCol="0">
            <a:spAutoFit/>
          </a:bodyPr>
          <a:lstStyle/>
          <a:p>
            <a:r>
              <a:rPr lang="en-US" sz="1600" b="1">
                <a:latin typeface="Times New Roman" panose="02020603050405020304" charset="0"/>
                <a:cs typeface="Times New Roman" panose="02020603050405020304" charset="0"/>
              </a:rPr>
              <a:t>Scenario</a:t>
            </a:r>
            <a:r>
              <a:rPr lang="en-US" sz="1600">
                <a:latin typeface="Times New Roman" panose="02020603050405020304" charset="0"/>
                <a:cs typeface="Times New Roman" panose="02020603050405020304" charset="0"/>
              </a:rPr>
              <a:t>:</a:t>
            </a:r>
          </a:p>
          <a:p>
            <a:pPr marL="342900" indent="-342900">
              <a:buFont typeface="+mj-lt"/>
              <a:buAutoNum type="arabicPeriod"/>
            </a:pPr>
            <a:r>
              <a:rPr lang="en-US" sz="1600">
                <a:latin typeface="Times New Roman" panose="02020603050405020304" charset="0"/>
                <a:cs typeface="Times New Roman" panose="02020603050405020304" charset="0"/>
              </a:rPr>
              <a:t>Define Global filter which apply to all action methods.</a:t>
            </a:r>
          </a:p>
          <a:p>
            <a:pPr marL="342900" indent="-342900">
              <a:buFont typeface="+mj-lt"/>
              <a:buAutoNum type="arabicPeriod"/>
            </a:pPr>
            <a:r>
              <a:rPr lang="en-US" sz="1600">
                <a:latin typeface="Times New Roman" panose="02020603050405020304" charset="0"/>
                <a:cs typeface="Times New Roman" panose="02020603050405020304" charset="0"/>
              </a:rPr>
              <a:t>But based on specific business, some action don’t want to apply this Filter.</a:t>
            </a:r>
          </a:p>
          <a:p>
            <a:pPr marL="342900" indent="-342900">
              <a:buFont typeface="+mj-lt"/>
              <a:buAutoNum type="arabicPeriod"/>
            </a:pPr>
            <a:endParaRPr lang="en-US" sz="1600">
              <a:latin typeface="Times New Roman" panose="02020603050405020304" charset="0"/>
              <a:cs typeface="Times New Roman" panose="02020603050405020304" charset="0"/>
            </a:endParaRPr>
          </a:p>
          <a:p>
            <a:pPr marL="0" indent="0">
              <a:buFont typeface="+mj-lt"/>
              <a:buNone/>
            </a:pPr>
            <a:r>
              <a:rPr lang="en-US" sz="1600" i="1">
                <a:latin typeface="Times New Roman" panose="02020603050405020304" charset="0"/>
                <a:cs typeface="Times New Roman" panose="02020603050405020304" charset="0"/>
              </a:rPr>
              <a:t>How could we deal with this suitation dynamically?</a:t>
            </a:r>
          </a:p>
        </p:txBody>
      </p:sp>
      <p:sp>
        <p:nvSpPr>
          <p:cNvPr id="7" name="Text Box 6"/>
          <p:cNvSpPr txBox="1"/>
          <p:nvPr/>
        </p:nvSpPr>
        <p:spPr>
          <a:xfrm>
            <a:off x="393065" y="2816225"/>
            <a:ext cx="8430895" cy="1076325"/>
          </a:xfrm>
          <a:prstGeom prst="rect">
            <a:avLst/>
          </a:prstGeom>
          <a:noFill/>
        </p:spPr>
        <p:txBody>
          <a:bodyPr wrap="square" rtlCol="0">
            <a:spAutoFit/>
          </a:bodyPr>
          <a:lstStyle/>
          <a:p>
            <a:r>
              <a:rPr lang="en-US" sz="1600" b="1">
                <a:latin typeface="Times New Roman" panose="02020603050405020304" charset="0"/>
                <a:cs typeface="Times New Roman" panose="02020603050405020304" charset="0"/>
                <a:sym typeface="+mn-ea"/>
              </a:rPr>
              <a:t>Possible solution:</a:t>
            </a:r>
            <a:endParaRPr lang="en-US" sz="1600">
              <a:latin typeface="Times New Roman" panose="02020603050405020304" charset="0"/>
              <a:cs typeface="Times New Roman" panose="02020603050405020304" charset="0"/>
            </a:endParaRPr>
          </a:p>
          <a:p>
            <a:pPr marL="342900" indent="-342900">
              <a:buAutoNum type="arabicPeriod"/>
            </a:pPr>
            <a:r>
              <a:rPr lang="en-US" sz="1600">
                <a:solidFill>
                  <a:srgbClr val="92D050"/>
                </a:solidFill>
                <a:latin typeface="Times New Roman" panose="02020603050405020304" charset="0"/>
                <a:cs typeface="Times New Roman" panose="02020603050405020304" charset="0"/>
                <a:sym typeface="+mn-ea"/>
              </a:rPr>
              <a:t>Define another Attribute/Filter (like IgnoreStatusAttribute) and apply to particular action. Then in global filter check if this filter is applied, we ignore the logic for this one.</a:t>
            </a:r>
            <a:endParaRPr lang="en-US" sz="1600">
              <a:solidFill>
                <a:srgbClr val="92D050"/>
              </a:solidFill>
              <a:latin typeface="Times New Roman" panose="02020603050405020304" charset="0"/>
              <a:cs typeface="Times New Roman" panose="02020603050405020304" charset="0"/>
            </a:endParaRPr>
          </a:p>
          <a:p>
            <a:pPr marL="342900" indent="-342900">
              <a:buAutoNum type="arabicPeriod"/>
            </a:pPr>
            <a:r>
              <a:rPr lang="en-US" sz="1600">
                <a:solidFill>
                  <a:srgbClr val="92D050"/>
                </a:solidFill>
                <a:latin typeface="Times New Roman" panose="02020603050405020304" charset="0"/>
                <a:cs typeface="Times New Roman" panose="02020603050405020304" charset="0"/>
                <a:sym typeface="+mn-ea"/>
              </a:rPr>
              <a:t>The context also give information about the routing. We could check based on the path.</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41</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500"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FILTERS - PRACTICAL APPLICATION 2</a:t>
            </a:r>
          </a:p>
        </p:txBody>
      </p:sp>
      <p:pic>
        <p:nvPicPr>
          <p:cNvPr id="4" name="Picture 3"/>
          <p:cNvPicPr>
            <a:picLocks noChangeAspect="1"/>
          </p:cNvPicPr>
          <p:nvPr/>
        </p:nvPicPr>
        <p:blipFill>
          <a:blip r:embed="rId5"/>
          <a:stretch>
            <a:fillRect/>
          </a:stretch>
        </p:blipFill>
        <p:spPr>
          <a:xfrm>
            <a:off x="2461260" y="843280"/>
            <a:ext cx="4221480" cy="906780"/>
          </a:xfrm>
          <a:prstGeom prst="rect">
            <a:avLst/>
          </a:prstGeom>
        </p:spPr>
      </p:pic>
      <p:pic>
        <p:nvPicPr>
          <p:cNvPr id="6" name="Picture 5"/>
          <p:cNvPicPr>
            <a:picLocks noChangeAspect="1"/>
          </p:cNvPicPr>
          <p:nvPr/>
        </p:nvPicPr>
        <p:blipFill>
          <a:blip r:embed="rId6"/>
          <a:stretch>
            <a:fillRect/>
          </a:stretch>
        </p:blipFill>
        <p:spPr>
          <a:xfrm>
            <a:off x="842010" y="1445260"/>
            <a:ext cx="7810500" cy="2811780"/>
          </a:xfrm>
          <a:prstGeom prst="rect">
            <a:avLst/>
          </a:prstGeom>
        </p:spPr>
      </p:pic>
      <p:pic>
        <p:nvPicPr>
          <p:cNvPr id="2" name="Picture 1"/>
          <p:cNvPicPr>
            <a:picLocks noChangeAspect="1"/>
          </p:cNvPicPr>
          <p:nvPr/>
        </p:nvPicPr>
        <p:blipFill>
          <a:blip r:embed="rId7"/>
          <a:stretch>
            <a:fillRect/>
          </a:stretch>
        </p:blipFill>
        <p:spPr>
          <a:xfrm>
            <a:off x="1360170" y="1701165"/>
            <a:ext cx="6774180" cy="228092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42</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500" fill="hold">
                                          <p:stCondLst>
                                            <p:cond delay="0"/>
                                          </p:stCondLst>
                                        </p:cTn>
                                        <p:tgtEl>
                                          <p:spTgt spid="6"/>
                                        </p:tgtEl>
                                        <p:attrNameLst>
                                          <p:attrName>style.visibility</p:attrName>
                                        </p:attrNameLst>
                                      </p:cBhvr>
                                      <p:to>
                                        <p:strVal val="visible"/>
                                      </p:to>
                                    </p:set>
                                    <p:animEffect transition="in" filter="diamond(i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MIDDLEWARE vs FILTER</a:t>
            </a:r>
          </a:p>
        </p:txBody>
      </p:sp>
      <p:sp>
        <p:nvSpPr>
          <p:cNvPr id="2" name="Text Box 1"/>
          <p:cNvSpPr txBox="1"/>
          <p:nvPr/>
        </p:nvSpPr>
        <p:spPr>
          <a:xfrm>
            <a:off x="314325" y="607695"/>
            <a:ext cx="8514715" cy="829945"/>
          </a:xfrm>
          <a:prstGeom prst="rect">
            <a:avLst/>
          </a:prstGeom>
          <a:noFill/>
        </p:spPr>
        <p:txBody>
          <a:bodyPr wrap="square" rtlCol="0">
            <a:spAutoFit/>
          </a:bodyPr>
          <a:lstStyle/>
          <a:p>
            <a:pPr marL="285750" indent="-285750"/>
            <a:r>
              <a:rPr lang="en-US" sz="1600">
                <a:gradFill>
                  <a:gsLst>
                    <a:gs pos="0">
                      <a:srgbClr val="14CD68"/>
                    </a:gs>
                    <a:gs pos="100000">
                      <a:srgbClr val="0B6E38"/>
                    </a:gs>
                  </a:gsLst>
                  <a:lin scaled="0"/>
                </a:gradFill>
              </a:rPr>
              <a:t>Similarities:</a:t>
            </a:r>
          </a:p>
          <a:p>
            <a:pPr marL="285750" indent="-285750" algn="l">
              <a:lnSpc>
                <a:spcPct val="200000"/>
              </a:lnSpc>
              <a:buSzTx/>
              <a:buFont typeface="Arial" panose="020B0604020202020204" pitchFamily="34" charset="0"/>
              <a:buChar char="•"/>
            </a:pPr>
            <a:endParaRPr lang="en-US" sz="1600" dirty="0">
              <a:solidFill>
                <a:schemeClr val="tx1"/>
              </a:solidFill>
              <a:latin typeface="Times New Roman" panose="02020603050405020304"/>
              <a:ea typeface="Times New Roman" panose="02020603050405020304"/>
              <a:cs typeface="Times New Roman" panose="02020603050405020304"/>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43</a:t>
            </a:fld>
            <a:endParaRPr lang="en-GB"/>
          </a:p>
        </p:txBody>
      </p:sp>
      <p:graphicFrame>
        <p:nvGraphicFramePr>
          <p:cNvPr id="5" name="Diagram 4"/>
          <p:cNvGraphicFramePr/>
          <p:nvPr/>
        </p:nvGraphicFramePr>
        <p:xfrm>
          <a:off x="807720" y="964565"/>
          <a:ext cx="7664450" cy="366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MIDDLEWARE vs FILTER</a:t>
            </a:r>
          </a:p>
        </p:txBody>
      </p:sp>
      <p:sp>
        <p:nvSpPr>
          <p:cNvPr id="2" name="Text Box 1"/>
          <p:cNvSpPr txBox="1"/>
          <p:nvPr/>
        </p:nvSpPr>
        <p:spPr>
          <a:xfrm>
            <a:off x="316865" y="607695"/>
            <a:ext cx="8507095" cy="829945"/>
          </a:xfrm>
          <a:prstGeom prst="rect">
            <a:avLst/>
          </a:prstGeom>
          <a:noFill/>
        </p:spPr>
        <p:txBody>
          <a:bodyPr wrap="square" rtlCol="0">
            <a:spAutoFit/>
          </a:bodyPr>
          <a:lstStyle/>
          <a:p>
            <a:pPr marL="285750" indent="-285750"/>
            <a:r>
              <a:rPr lang="en-US" sz="1600">
                <a:gradFill>
                  <a:gsLst>
                    <a:gs pos="0">
                      <a:srgbClr val="FE4444"/>
                    </a:gs>
                    <a:gs pos="100000">
                      <a:srgbClr val="832B2B"/>
                    </a:gs>
                  </a:gsLst>
                  <a:lin scaled="0"/>
                </a:gradFill>
              </a:rPr>
              <a:t>Differences:</a:t>
            </a:r>
          </a:p>
          <a:p>
            <a:pPr marL="285750" indent="-285750" algn="l">
              <a:lnSpc>
                <a:spcPct val="200000"/>
              </a:lnSpc>
              <a:buSzTx/>
              <a:buFont typeface="Arial" panose="020B0604020202020204" pitchFamily="34" charset="0"/>
              <a:buChar char="•"/>
            </a:pPr>
            <a:endParaRPr lang="en-US" sz="1600" dirty="0">
              <a:solidFill>
                <a:schemeClr val="tx1"/>
              </a:solidFill>
              <a:latin typeface="Times New Roman" panose="02020603050405020304"/>
              <a:ea typeface="Times New Roman" panose="02020603050405020304"/>
              <a:cs typeface="Times New Roman" panose="02020603050405020304"/>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44</a:t>
            </a:fld>
            <a:endParaRPr lang="en-GB"/>
          </a:p>
        </p:txBody>
      </p:sp>
      <p:graphicFrame>
        <p:nvGraphicFramePr>
          <p:cNvPr id="4" name="Table 3"/>
          <p:cNvGraphicFramePr/>
          <p:nvPr/>
        </p:nvGraphicFramePr>
        <p:xfrm>
          <a:off x="1181735" y="1215390"/>
          <a:ext cx="7122160" cy="3570605"/>
        </p:xfrm>
        <a:graphic>
          <a:graphicData uri="http://schemas.openxmlformats.org/drawingml/2006/table">
            <a:tbl>
              <a:tblPr firstRow="1" bandRow="1">
                <a:tableStyleId>{5C22544A-7EE6-4342-B048-85BDC9FD1C3A}</a:tableStyleId>
              </a:tblPr>
              <a:tblGrid>
                <a:gridCol w="3561080">
                  <a:extLst>
                    <a:ext uri="{9D8B030D-6E8A-4147-A177-3AD203B41FA5}">
                      <a16:colId xmlns:a16="http://schemas.microsoft.com/office/drawing/2014/main" val="20000"/>
                    </a:ext>
                  </a:extLst>
                </a:gridCol>
                <a:gridCol w="3561080">
                  <a:extLst>
                    <a:ext uri="{9D8B030D-6E8A-4147-A177-3AD203B41FA5}">
                      <a16:colId xmlns:a16="http://schemas.microsoft.com/office/drawing/2014/main" val="20001"/>
                    </a:ext>
                  </a:extLst>
                </a:gridCol>
              </a:tblGrid>
              <a:tr h="843280">
                <a:tc>
                  <a:txBody>
                    <a:bodyPr/>
                    <a:lstStyle/>
                    <a:p>
                      <a:pPr algn="ctr">
                        <a:buNone/>
                      </a:pPr>
                      <a:r>
                        <a:rPr lang="en-US"/>
                        <a:t>Filter</a:t>
                      </a:r>
                    </a:p>
                  </a:txBody>
                  <a:tcPr/>
                </a:tc>
                <a:tc>
                  <a:txBody>
                    <a:bodyPr/>
                    <a:lstStyle/>
                    <a:p>
                      <a:pPr algn="ctr">
                        <a:buNone/>
                      </a:pPr>
                      <a:r>
                        <a:rPr lang="en-US" sz="1400">
                          <a:sym typeface="+mn-ea"/>
                        </a:rPr>
                        <a:t>Middleware</a:t>
                      </a:r>
                      <a:endParaRPr lang="en-US"/>
                    </a:p>
                  </a:txBody>
                  <a:tcPr/>
                </a:tc>
                <a:extLst>
                  <a:ext uri="{0D108BD9-81ED-4DB2-BD59-A6C34878D82A}">
                    <a16:rowId xmlns:a16="http://schemas.microsoft.com/office/drawing/2014/main" val="10000"/>
                  </a:ext>
                </a:extLst>
              </a:tr>
              <a:tr h="843280">
                <a:tc>
                  <a:txBody>
                    <a:bodyPr/>
                    <a:lstStyle/>
                    <a:p>
                      <a:pPr>
                        <a:buNone/>
                      </a:pPr>
                      <a:r>
                        <a:rPr lang="en-US" sz="1400" dirty="0">
                          <a:solidFill>
                            <a:schemeClr val="tx1"/>
                          </a:solidFill>
                          <a:latin typeface="Times New Roman" panose="02020603050405020304"/>
                          <a:ea typeface="Times New Roman" panose="02020603050405020304"/>
                          <a:cs typeface="Times New Roman" panose="02020603050405020304"/>
                          <a:sym typeface="+mn-ea"/>
                        </a:rPr>
                        <a:t>Filters will only run for requests that reach MvcMiddleware</a:t>
                      </a:r>
                      <a:endParaRPr lang="en-US" dirty="0">
                        <a:solidFill>
                          <a:schemeClr val="tx1"/>
                        </a:solidFill>
                        <a:latin typeface="Times New Roman" panose="02020603050405020304"/>
                        <a:ea typeface="Times New Roman" panose="02020603050405020304"/>
                        <a:cs typeface="Times New Roman" panose="02020603050405020304"/>
                      </a:endParaRPr>
                    </a:p>
                  </a:txBody>
                  <a:tcPr/>
                </a:tc>
                <a:tc>
                  <a:txBody>
                    <a:bodyPr/>
                    <a:lstStyle/>
                    <a:p>
                      <a:pPr>
                        <a:buNone/>
                      </a:pPr>
                      <a:r>
                        <a:rPr lang="en-US" sz="1400" dirty="0">
                          <a:solidFill>
                            <a:schemeClr val="tx1"/>
                          </a:solidFill>
                          <a:latin typeface="Times New Roman" panose="02020603050405020304"/>
                          <a:ea typeface="Times New Roman" panose="02020603050405020304"/>
                          <a:cs typeface="Times New Roman" panose="02020603050405020304"/>
                          <a:sym typeface="+mn-ea"/>
                        </a:rPr>
                        <a:t>Can run for all requests</a:t>
                      </a:r>
                      <a:endParaRPr lang="en-US" dirty="0">
                        <a:solidFill>
                          <a:schemeClr val="tx1"/>
                        </a:solidFill>
                        <a:latin typeface="Times New Roman" panose="02020603050405020304"/>
                        <a:ea typeface="Times New Roman" panose="02020603050405020304"/>
                        <a:cs typeface="Times New Roman" panose="02020603050405020304"/>
                      </a:endParaRPr>
                    </a:p>
                  </a:txBody>
                  <a:tcPr/>
                </a:tc>
                <a:extLst>
                  <a:ext uri="{0D108BD9-81ED-4DB2-BD59-A6C34878D82A}">
                    <a16:rowId xmlns:a16="http://schemas.microsoft.com/office/drawing/2014/main" val="10001"/>
                  </a:ext>
                </a:extLst>
              </a:tr>
              <a:tr h="942340">
                <a:tc>
                  <a:txBody>
                    <a:bodyPr/>
                    <a:lstStyle/>
                    <a:p>
                      <a:pPr>
                        <a:buNone/>
                      </a:pPr>
                      <a:r>
                        <a:rPr lang="en-US" sz="1400" dirty="0">
                          <a:solidFill>
                            <a:schemeClr val="tx1"/>
                          </a:solidFill>
                          <a:latin typeface="Times New Roman" panose="02020603050405020304"/>
                          <a:ea typeface="Times New Roman" panose="02020603050405020304"/>
                          <a:cs typeface="Times New Roman" panose="02020603050405020304"/>
                          <a:sym typeface="+mn-ea"/>
                        </a:rPr>
                        <a:t>Filters have access to MVC constructs such as </a:t>
                      </a:r>
                      <a:r>
                        <a:rPr lang="en-US" sz="1400" b="1" dirty="0">
                          <a:solidFill>
                            <a:schemeClr val="tx1"/>
                          </a:solidFill>
                          <a:latin typeface="Times New Roman" panose="02020603050405020304"/>
                          <a:ea typeface="Times New Roman" panose="02020603050405020304"/>
                          <a:cs typeface="Times New Roman" panose="02020603050405020304"/>
                          <a:sym typeface="+mn-ea"/>
                        </a:rPr>
                        <a:t>ModelState </a:t>
                      </a:r>
                      <a:r>
                        <a:rPr lang="en-US" sz="1400" dirty="0">
                          <a:solidFill>
                            <a:schemeClr val="tx1"/>
                          </a:solidFill>
                          <a:latin typeface="Times New Roman" panose="02020603050405020304"/>
                          <a:ea typeface="Times New Roman" panose="02020603050405020304"/>
                          <a:cs typeface="Times New Roman" panose="02020603050405020304"/>
                          <a:sym typeface="+mn-ea"/>
                        </a:rPr>
                        <a:t>and </a:t>
                      </a:r>
                      <a:r>
                        <a:rPr lang="en-US" sz="1400" b="1" dirty="0">
                          <a:solidFill>
                            <a:schemeClr val="tx1"/>
                          </a:solidFill>
                          <a:latin typeface="Times New Roman" panose="02020603050405020304"/>
                          <a:ea typeface="Times New Roman" panose="02020603050405020304"/>
                          <a:cs typeface="Times New Roman" panose="02020603050405020304"/>
                          <a:sym typeface="+mn-ea"/>
                        </a:rPr>
                        <a:t>IActionResults</a:t>
                      </a:r>
                      <a:endParaRPr lang="en-US"/>
                    </a:p>
                  </a:txBody>
                  <a:tcPr/>
                </a:tc>
                <a:tc>
                  <a:txBody>
                    <a:bodyPr/>
                    <a:lstStyle/>
                    <a:p>
                      <a:pPr>
                        <a:buNone/>
                      </a:pPr>
                      <a:r>
                        <a:rPr lang="en-US" sz="1400" dirty="0">
                          <a:solidFill>
                            <a:schemeClr val="tx1"/>
                          </a:solidFill>
                          <a:latin typeface="Times New Roman" panose="02020603050405020304"/>
                          <a:ea typeface="Times New Roman" panose="02020603050405020304"/>
                          <a:cs typeface="Times New Roman" panose="02020603050405020304"/>
                          <a:sym typeface="+mn-ea"/>
                        </a:rPr>
                        <a:t>Middleware independent from MVC, so can’t use these concepts</a:t>
                      </a:r>
                      <a:endParaRPr lang="en-US" sz="1400"/>
                    </a:p>
                    <a:p>
                      <a:pPr>
                        <a:buNone/>
                      </a:pPr>
                      <a:endParaRPr lang="en-US"/>
                    </a:p>
                  </a:txBody>
                  <a:tcPr/>
                </a:tc>
                <a:extLst>
                  <a:ext uri="{0D108BD9-81ED-4DB2-BD59-A6C34878D82A}">
                    <a16:rowId xmlns:a16="http://schemas.microsoft.com/office/drawing/2014/main" val="10002"/>
                  </a:ext>
                </a:extLst>
              </a:tr>
              <a:tr h="941705">
                <a:tc>
                  <a:txBody>
                    <a:bodyPr/>
                    <a:lstStyle/>
                    <a:p>
                      <a:pPr>
                        <a:buNone/>
                      </a:pPr>
                      <a:r>
                        <a:rPr lang="en-US" sz="1400" dirty="0">
                          <a:solidFill>
                            <a:schemeClr val="tx1"/>
                          </a:solidFill>
                          <a:latin typeface="Times New Roman" panose="02020603050405020304"/>
                          <a:ea typeface="Times New Roman" panose="02020603050405020304"/>
                          <a:cs typeface="Times New Roman" panose="02020603050405020304"/>
                          <a:sym typeface="+mn-ea"/>
                        </a:rPr>
                        <a:t>Filters can be easily applied to a subset of requests. For example, all actions on a single controller</a:t>
                      </a:r>
                      <a:endParaRPr lang="en-US"/>
                    </a:p>
                  </a:txBody>
                  <a:tcPr/>
                </a:tc>
                <a:tc>
                  <a:txBody>
                    <a:bodyPr/>
                    <a:lstStyle/>
                    <a:p>
                      <a:pPr>
                        <a:buNone/>
                      </a:pPr>
                      <a:r>
                        <a:rPr lang="en-US" sz="1400" dirty="0">
                          <a:solidFill>
                            <a:schemeClr val="tx1"/>
                          </a:solidFill>
                          <a:latin typeface="Times New Roman" panose="02020603050405020304"/>
                          <a:ea typeface="Times New Roman" panose="02020603050405020304"/>
                          <a:cs typeface="Times New Roman" panose="02020603050405020304"/>
                          <a:sym typeface="+mn-ea"/>
                        </a:rPr>
                        <a:t>Middleware doesn’t have this concept as a first-class idea.</a:t>
                      </a:r>
                      <a:endParaRPr lang="en-US"/>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MIDDLEWARE vs FILTER</a:t>
            </a:r>
          </a:p>
        </p:txBody>
      </p:sp>
      <p:sp>
        <p:nvSpPr>
          <p:cNvPr id="2" name="Text Box 1"/>
          <p:cNvSpPr txBox="1"/>
          <p:nvPr/>
        </p:nvSpPr>
        <p:spPr>
          <a:xfrm>
            <a:off x="316865" y="720090"/>
            <a:ext cx="8507095" cy="829945"/>
          </a:xfrm>
          <a:prstGeom prst="rect">
            <a:avLst/>
          </a:prstGeom>
          <a:noFill/>
        </p:spPr>
        <p:txBody>
          <a:bodyPr wrap="square" rtlCol="0">
            <a:spAutoFit/>
          </a:bodyPr>
          <a:lstStyle/>
          <a:p>
            <a:pPr marL="285750" indent="-285750"/>
            <a:r>
              <a:rPr lang="en-US" sz="1600" i="1" dirty="0">
                <a:solidFill>
                  <a:schemeClr val="tx1"/>
                </a:solidFill>
                <a:latin typeface="Times New Roman" panose="02020603050405020304"/>
                <a:ea typeface="Times New Roman" panose="02020603050405020304"/>
                <a:cs typeface="Times New Roman" panose="02020603050405020304"/>
              </a:rPr>
              <a:t>Use </a:t>
            </a:r>
            <a:r>
              <a:rPr lang="en-US" sz="1600" i="1" dirty="0">
                <a:solidFill>
                  <a:srgbClr val="FF0000"/>
                </a:solidFill>
                <a:latin typeface="Times New Roman" panose="02020603050405020304"/>
                <a:ea typeface="Times New Roman" panose="02020603050405020304"/>
                <a:cs typeface="Times New Roman" panose="02020603050405020304"/>
              </a:rPr>
              <a:t>Middleware </a:t>
            </a:r>
            <a:r>
              <a:rPr lang="en-US" sz="1600" i="1" dirty="0">
                <a:solidFill>
                  <a:schemeClr val="tx1"/>
                </a:solidFill>
                <a:latin typeface="Times New Roman" panose="02020603050405020304"/>
                <a:ea typeface="Times New Roman" panose="02020603050405020304"/>
                <a:cs typeface="Times New Roman" panose="02020603050405020304"/>
              </a:rPr>
              <a:t>when : </a:t>
            </a:r>
            <a:endParaRPr lang="en-US" sz="1600" dirty="0">
              <a:solidFill>
                <a:schemeClr val="tx1"/>
              </a:solidFill>
              <a:latin typeface="Times New Roman" panose="02020603050405020304"/>
              <a:ea typeface="Times New Roman" panose="02020603050405020304"/>
              <a:cs typeface="Times New Roman" panose="02020603050405020304"/>
            </a:endParaRPr>
          </a:p>
          <a:p>
            <a:pPr marL="285750" indent="-285750">
              <a:buFont typeface="Arial" panose="020B0604020202020204" pitchFamily="34" charset="0"/>
              <a:buChar char="•"/>
            </a:pPr>
            <a:r>
              <a:rPr lang="en-US" sz="1600" dirty="0">
                <a:solidFill>
                  <a:schemeClr val="tx1"/>
                </a:solidFill>
                <a:latin typeface="Times New Roman" panose="02020603050405020304"/>
                <a:ea typeface="Times New Roman" panose="02020603050405020304"/>
                <a:cs typeface="Times New Roman" panose="02020603050405020304"/>
              </a:rPr>
              <a:t>The functionality has no MVC- specific requirements</a:t>
            </a:r>
          </a:p>
          <a:p>
            <a:pPr marL="285750" indent="-285750">
              <a:buFont typeface="Arial" panose="020B0604020202020204" pitchFamily="34" charset="0"/>
              <a:buChar char="•"/>
            </a:pPr>
            <a:r>
              <a:rPr lang="en-US" sz="1600" dirty="0">
                <a:solidFill>
                  <a:schemeClr val="tx1"/>
                </a:solidFill>
                <a:latin typeface="Times New Roman" panose="02020603050405020304"/>
                <a:ea typeface="Times New Roman" panose="02020603050405020304"/>
                <a:cs typeface="Times New Roman" panose="02020603050405020304"/>
              </a:rPr>
              <a:t>Best practice for this is Exception handling</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45</a:t>
            </a:fld>
            <a:endParaRPr lang="en-GB"/>
          </a:p>
        </p:txBody>
      </p:sp>
      <p:sp>
        <p:nvSpPr>
          <p:cNvPr id="4" name="Text Box 3"/>
          <p:cNvSpPr txBox="1"/>
          <p:nvPr/>
        </p:nvSpPr>
        <p:spPr>
          <a:xfrm>
            <a:off x="393065" y="2788920"/>
            <a:ext cx="8507095" cy="829945"/>
          </a:xfrm>
          <a:prstGeom prst="rect">
            <a:avLst/>
          </a:prstGeom>
          <a:noFill/>
        </p:spPr>
        <p:txBody>
          <a:bodyPr wrap="square" rtlCol="0">
            <a:spAutoFit/>
          </a:bodyPr>
          <a:lstStyle/>
          <a:p>
            <a:pPr marL="285750" indent="-285750"/>
            <a:r>
              <a:rPr lang="en-US" sz="1600" i="1" dirty="0">
                <a:solidFill>
                  <a:schemeClr val="tx1"/>
                </a:solidFill>
                <a:latin typeface="Times New Roman" panose="02020603050405020304"/>
                <a:ea typeface="Times New Roman" panose="02020603050405020304"/>
                <a:cs typeface="Times New Roman" panose="02020603050405020304"/>
              </a:rPr>
              <a:t>Use </a:t>
            </a:r>
            <a:r>
              <a:rPr lang="en-US" sz="1600" i="1" dirty="0">
                <a:solidFill>
                  <a:srgbClr val="FF0000"/>
                </a:solidFill>
                <a:latin typeface="Times New Roman" panose="02020603050405020304"/>
                <a:ea typeface="Times New Roman" panose="02020603050405020304"/>
                <a:cs typeface="Times New Roman" panose="02020603050405020304"/>
              </a:rPr>
              <a:t>Filter </a:t>
            </a:r>
            <a:r>
              <a:rPr lang="en-US" sz="1600" i="1" dirty="0">
                <a:solidFill>
                  <a:schemeClr val="tx1"/>
                </a:solidFill>
                <a:latin typeface="Times New Roman" panose="02020603050405020304"/>
                <a:ea typeface="Times New Roman" panose="02020603050405020304"/>
                <a:cs typeface="Times New Roman" panose="02020603050405020304"/>
              </a:rPr>
              <a:t>when : </a:t>
            </a:r>
            <a:endParaRPr lang="en-US" sz="1600" dirty="0">
              <a:solidFill>
                <a:schemeClr val="tx1"/>
              </a:solidFill>
              <a:latin typeface="Times New Roman" panose="02020603050405020304"/>
              <a:ea typeface="Times New Roman" panose="02020603050405020304"/>
              <a:cs typeface="Times New Roman" panose="02020603050405020304"/>
            </a:endParaRPr>
          </a:p>
          <a:p>
            <a:pPr marL="285750" indent="-285750">
              <a:buFont typeface="Arial" panose="020B0604020202020204" pitchFamily="34" charset="0"/>
              <a:buChar char="•"/>
            </a:pPr>
            <a:r>
              <a:rPr lang="en-US" sz="1600" dirty="0">
                <a:solidFill>
                  <a:schemeClr val="tx1"/>
                </a:solidFill>
                <a:latin typeface="Times New Roman" panose="02020603050405020304"/>
                <a:ea typeface="Times New Roman" panose="02020603050405020304"/>
                <a:cs typeface="Times New Roman" panose="02020603050405020304"/>
              </a:rPr>
              <a:t>The functionality need to access MVC constructs such as ModelState, ActionResult</a:t>
            </a:r>
          </a:p>
          <a:p>
            <a:pPr marL="285750" indent="-285750">
              <a:buFont typeface="Arial" panose="020B0604020202020204" pitchFamily="34" charset="0"/>
              <a:buChar char="•"/>
            </a:pPr>
            <a:r>
              <a:rPr lang="en-US" sz="1600" dirty="0">
                <a:solidFill>
                  <a:schemeClr val="tx1"/>
                </a:solidFill>
                <a:latin typeface="Times New Roman" panose="02020603050405020304"/>
                <a:ea typeface="Times New Roman" panose="02020603050405020304"/>
                <a:cs typeface="Times New Roman" panose="02020603050405020304"/>
              </a:rPr>
              <a:t>Need different behavior for different action methods</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grpId="0" nodeType="clickEffect">
                                  <p:stCondLst>
                                    <p:cond delay="0"/>
                                  </p:stCondLst>
                                  <p:childTnLst>
                                    <p:set>
                                      <p:cBhvr>
                                        <p:cTn id="12" dur="500"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3"/>
          <a:srcRect/>
          <a:stretch>
            <a:fillRect/>
          </a:stretch>
        </p:blipFill>
        <p:spPr>
          <a:xfrm>
            <a:off x="225" y="0"/>
            <a:ext cx="9143700" cy="5143500"/>
          </a:xfrm>
          <a:prstGeom prst="rect">
            <a:avLst/>
          </a:prstGeom>
          <a:noFill/>
          <a:ln>
            <a:noFill/>
          </a:ln>
        </p:spPr>
      </p:pic>
      <p:pic>
        <p:nvPicPr>
          <p:cNvPr id="93" name="Google Shape;93;p15"/>
          <p:cNvPicPr preferRelativeResize="0"/>
          <p:nvPr/>
        </p:nvPicPr>
        <p:blipFill>
          <a:blip r:embed="rId4"/>
          <a:stretch>
            <a:fillRect/>
          </a:stretch>
        </p:blipFill>
        <p:spPr>
          <a:xfrm>
            <a:off x="114300" y="4689483"/>
            <a:ext cx="1518224" cy="383150"/>
          </a:xfrm>
          <a:prstGeom prst="rect">
            <a:avLst/>
          </a:prstGeom>
          <a:noFill/>
          <a:ln>
            <a:noFill/>
          </a:ln>
        </p:spPr>
      </p:pic>
      <p:sp>
        <p:nvSpPr>
          <p:cNvPr id="94" name="Google Shape;94;p15"/>
          <p:cNvSpPr txBox="1"/>
          <p:nvPr/>
        </p:nvSpPr>
        <p:spPr>
          <a:xfrm>
            <a:off x="357505" y="2202180"/>
            <a:ext cx="8787130" cy="184340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3600" b="1">
                <a:solidFill>
                  <a:srgbClr val="151B22"/>
                </a:solidFill>
                <a:latin typeface="Roboto" panose="02000000000000000000"/>
                <a:ea typeface="Roboto" panose="02000000000000000000"/>
                <a:cs typeface="Roboto" panose="02000000000000000000"/>
                <a:sym typeface="Roboto" panose="02000000000000000000"/>
              </a:rPr>
              <a:t>ASP.NET CORE </a:t>
            </a:r>
          </a:p>
          <a:p>
            <a:pPr marL="0" lvl="0" indent="0" algn="l" rtl="0">
              <a:spcBef>
                <a:spcPts val="0"/>
              </a:spcBef>
              <a:spcAft>
                <a:spcPts val="0"/>
              </a:spcAft>
              <a:buNone/>
            </a:pPr>
            <a:r>
              <a:rPr lang="en-US" altLang="en-GB" sz="3600" b="1">
                <a:solidFill>
                  <a:srgbClr val="151B22"/>
                </a:solidFill>
                <a:latin typeface="Roboto" panose="02000000000000000000"/>
                <a:ea typeface="Roboto" panose="02000000000000000000"/>
                <a:cs typeface="Roboto" panose="02000000000000000000"/>
                <a:sym typeface="Roboto" panose="02000000000000000000"/>
              </a:rPr>
              <a:t>APPLICATION SETTINGS &amp; CONFIGURATION</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46</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APPLICATION SETTINGS &amp; CONFIGURATION</a:t>
            </a:r>
          </a:p>
        </p:txBody>
      </p:sp>
      <p:sp>
        <p:nvSpPr>
          <p:cNvPr id="104" name="Google Shape;104;p16"/>
          <p:cNvSpPr txBox="1"/>
          <p:nvPr/>
        </p:nvSpPr>
        <p:spPr>
          <a:xfrm>
            <a:off x="113665" y="829945"/>
            <a:ext cx="8625840" cy="2643505"/>
          </a:xfrm>
          <a:prstGeom prst="rect">
            <a:avLst/>
          </a:prstGeom>
          <a:noFill/>
          <a:ln>
            <a:noFill/>
          </a:ln>
        </p:spPr>
        <p:txBody>
          <a:bodyPr spcFirstLastPara="1" wrap="square" lIns="91425" tIns="91425" rIns="91425" bIns="91425" anchor="t" anchorCtr="0">
            <a:spAutoFit/>
          </a:bodyPr>
          <a:lstStyle/>
          <a:p>
            <a:pPr marL="285750" indent="-285750">
              <a:lnSpc>
                <a:spcPct val="200000"/>
              </a:lnSpc>
              <a:spcBef>
                <a:spcPts val="0"/>
              </a:spcBef>
              <a:buClr>
                <a:srgbClr val="000000"/>
              </a:buClr>
              <a:buFont typeface="Arial" panose="020B0604020202020204" pitchFamily="34" charset="0"/>
              <a:buChar char="•"/>
            </a:pPr>
            <a:r>
              <a:rPr lang="en-US" sz="1600" dirty="0">
                <a:solidFill>
                  <a:schemeClr val="tx1"/>
                </a:solidFill>
                <a:latin typeface="Times New Roman" panose="02020603050405020304"/>
                <a:ea typeface="Times New Roman" panose="02020603050405020304"/>
                <a:cs typeface="Times New Roman" panose="02020603050405020304"/>
                <a:sym typeface="Times New Roman" panose="02020603050405020304"/>
              </a:rPr>
              <a:t>Read configuration data from Key-value</a:t>
            </a:r>
          </a:p>
          <a:p>
            <a:pPr marL="285750" indent="-285750">
              <a:lnSpc>
                <a:spcPct val="200000"/>
              </a:lnSpc>
              <a:spcBef>
                <a:spcPts val="0"/>
              </a:spcBef>
              <a:buClr>
                <a:srgbClr val="000000"/>
              </a:buClr>
              <a:buFont typeface="Arial" panose="020B0604020202020204" pitchFamily="34" charset="0"/>
              <a:buChar char="•"/>
            </a:pPr>
            <a:r>
              <a:rPr lang="en-US" sz="1600" dirty="0">
                <a:solidFill>
                  <a:schemeClr val="tx1"/>
                </a:solidFill>
                <a:latin typeface="Times New Roman" panose="02020603050405020304"/>
                <a:ea typeface="Times New Roman" panose="02020603050405020304"/>
                <a:cs typeface="Times New Roman" panose="02020603050405020304"/>
                <a:sym typeface="Times New Roman" panose="02020603050405020304"/>
              </a:rPr>
              <a:t>Appsettings.json used to contains keys and values for storing database connection strings, global variables and other configuration values.</a:t>
            </a:r>
          </a:p>
          <a:p>
            <a:pPr marL="285750" indent="-285750">
              <a:lnSpc>
                <a:spcPct val="200000"/>
              </a:lnSpc>
              <a:spcBef>
                <a:spcPts val="0"/>
              </a:spcBef>
              <a:buClr>
                <a:srgbClr val="000000"/>
              </a:buClr>
              <a:buFont typeface="Arial" panose="020B0604020202020204" pitchFamily="34" charset="0"/>
              <a:buChar char="•"/>
            </a:pPr>
            <a:r>
              <a:rPr lang="en-US" sz="1600" dirty="0">
                <a:solidFill>
                  <a:schemeClr val="tx1"/>
                </a:solidFill>
                <a:latin typeface="Times New Roman" panose="02020603050405020304"/>
                <a:ea typeface="Times New Roman" panose="02020603050405020304"/>
                <a:cs typeface="Times New Roman" panose="02020603050405020304"/>
                <a:sym typeface="Times New Roman" panose="02020603050405020304"/>
              </a:rPr>
              <a:t>Never store passwords or other sensitive data in configuration provider code or in plain text configuration files. The Secret Manager tool can be used to store secrets in development.</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47</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APPLICATION SETTINGS &amp; CONFIGURATION</a:t>
            </a:r>
          </a:p>
        </p:txBody>
      </p:sp>
      <p:pic>
        <p:nvPicPr>
          <p:cNvPr id="2" name="Picture 1"/>
          <p:cNvPicPr>
            <a:picLocks noChangeAspect="1"/>
          </p:cNvPicPr>
          <p:nvPr/>
        </p:nvPicPr>
        <p:blipFill>
          <a:blip r:embed="rId5"/>
          <a:stretch>
            <a:fillRect/>
          </a:stretch>
        </p:blipFill>
        <p:spPr>
          <a:xfrm>
            <a:off x="224155" y="654050"/>
            <a:ext cx="8695690" cy="398907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48</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USE CONFIGURATION TO READ DATA</a:t>
            </a:r>
          </a:p>
        </p:txBody>
      </p:sp>
      <p:sp>
        <p:nvSpPr>
          <p:cNvPr id="104" name="Google Shape;104;p16"/>
          <p:cNvSpPr txBox="1"/>
          <p:nvPr/>
        </p:nvSpPr>
        <p:spPr>
          <a:xfrm>
            <a:off x="403860" y="829945"/>
            <a:ext cx="8335645" cy="2335530"/>
          </a:xfrm>
          <a:prstGeom prst="rect">
            <a:avLst/>
          </a:prstGeom>
          <a:noFill/>
          <a:ln>
            <a:noFill/>
          </a:ln>
        </p:spPr>
        <p:txBody>
          <a:bodyPr spcFirstLastPara="1" wrap="square" lIns="91425" tIns="91425" rIns="91425" bIns="91425" anchor="t" anchorCtr="0">
            <a:spAutoFit/>
          </a:bodyPr>
          <a:lstStyle/>
          <a:p>
            <a:pPr marL="285750" indent="-285750">
              <a:lnSpc>
                <a:spcPct val="200000"/>
              </a:lnSpc>
              <a:spcBef>
                <a:spcPts val="0"/>
              </a:spcBef>
              <a:buClr>
                <a:srgbClr val="000000"/>
              </a:buClr>
              <a:buFont typeface="Arial" panose="020B0604020202020204" pitchFamily="34" charset="0"/>
              <a:buChar char="•"/>
            </a:pPr>
            <a:r>
              <a:rPr lang="en-US" dirty="0">
                <a:solidFill>
                  <a:schemeClr val="tx1"/>
                </a:solidFill>
                <a:latin typeface="Times New Roman" panose="02020603050405020304"/>
                <a:ea typeface="Times New Roman" panose="02020603050405020304"/>
                <a:cs typeface="Times New Roman" panose="02020603050405020304"/>
                <a:sym typeface="Times New Roman" panose="02020603050405020304"/>
              </a:rPr>
              <a:t>Based on configuration, create perspective class</a:t>
            </a:r>
          </a:p>
          <a:p>
            <a:pPr marL="285750" indent="-285750">
              <a:lnSpc>
                <a:spcPct val="200000"/>
              </a:lnSpc>
              <a:spcBef>
                <a:spcPts val="0"/>
              </a:spcBef>
              <a:buClr>
                <a:srgbClr val="000000"/>
              </a:buClr>
              <a:buFont typeface="Arial" panose="020B0604020202020204" pitchFamily="34" charset="0"/>
              <a:buChar char="•"/>
            </a:pPr>
            <a:r>
              <a:rPr lang="en-US" dirty="0">
                <a:solidFill>
                  <a:schemeClr val="tx1"/>
                </a:solidFill>
                <a:latin typeface="Times New Roman" panose="02020603050405020304"/>
                <a:ea typeface="Times New Roman" panose="02020603050405020304"/>
                <a:cs typeface="Times New Roman" panose="02020603050405020304"/>
                <a:sym typeface="Times New Roman" panose="02020603050405020304"/>
              </a:rPr>
              <a:t>Register in startup</a:t>
            </a:r>
          </a:p>
          <a:p>
            <a:pPr marL="285750" indent="-285750">
              <a:lnSpc>
                <a:spcPct val="200000"/>
              </a:lnSpc>
              <a:spcBef>
                <a:spcPts val="0"/>
              </a:spcBef>
              <a:buClr>
                <a:srgbClr val="000000"/>
              </a:buClr>
              <a:buFont typeface="Arial" panose="020B0604020202020204" pitchFamily="34" charset="0"/>
              <a:buChar char="•"/>
            </a:pPr>
            <a:r>
              <a:rPr lang="en-US" dirty="0">
                <a:solidFill>
                  <a:schemeClr val="tx1"/>
                </a:solidFill>
                <a:latin typeface="Times New Roman" panose="02020603050405020304"/>
                <a:ea typeface="Times New Roman" panose="02020603050405020304"/>
                <a:cs typeface="Times New Roman" panose="02020603050405020304"/>
                <a:sym typeface="Times New Roman" panose="02020603050405020304"/>
              </a:rPr>
              <a:t>Get the config via Confiugration</a:t>
            </a:r>
          </a:p>
          <a:p>
            <a:pPr marL="285750" indent="-285750">
              <a:lnSpc>
                <a:spcPct val="200000"/>
              </a:lnSpc>
              <a:spcBef>
                <a:spcPts val="0"/>
              </a:spcBef>
              <a:buClr>
                <a:srgbClr val="000000"/>
              </a:buClr>
              <a:buFont typeface="Arial" panose="020B0604020202020204" pitchFamily="34" charset="0"/>
              <a:buChar char="•"/>
            </a:pPr>
            <a:endParaRPr lang="en-US" dirty="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0" indent="0">
              <a:lnSpc>
                <a:spcPct val="200000"/>
              </a:lnSpc>
              <a:spcBef>
                <a:spcPts val="0"/>
              </a:spcBef>
              <a:buClr>
                <a:srgbClr val="000000"/>
              </a:buClr>
              <a:buFont typeface="Arial" panose="020B0604020202020204" pitchFamily="34" charset="0"/>
              <a:buNone/>
            </a:pPr>
            <a:endParaRPr lang="en-US" dirty="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p:cNvPicPr>
            <a:picLocks noChangeAspect="1"/>
          </p:cNvPicPr>
          <p:nvPr/>
        </p:nvPicPr>
        <p:blipFill>
          <a:blip r:embed="rId5"/>
          <a:stretch>
            <a:fillRect/>
          </a:stretch>
        </p:blipFill>
        <p:spPr>
          <a:xfrm>
            <a:off x="628650" y="1389380"/>
            <a:ext cx="7441565" cy="3300095"/>
          </a:xfrm>
          <a:prstGeom prst="rect">
            <a:avLst/>
          </a:prstGeom>
        </p:spPr>
      </p:pic>
      <p:pic>
        <p:nvPicPr>
          <p:cNvPr id="2" name="Picture 1"/>
          <p:cNvPicPr>
            <a:picLocks noChangeAspect="1"/>
          </p:cNvPicPr>
          <p:nvPr/>
        </p:nvPicPr>
        <p:blipFill>
          <a:blip r:embed="rId6"/>
          <a:stretch>
            <a:fillRect/>
          </a:stretch>
        </p:blipFill>
        <p:spPr>
          <a:xfrm>
            <a:off x="781050" y="1737995"/>
            <a:ext cx="7581900" cy="3040380"/>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49</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500" fill="hold">
                                          <p:stCondLst>
                                            <p:cond delay="0"/>
                                          </p:stCondLst>
                                        </p:cTn>
                                        <p:tgtEl>
                                          <p:spTgt spid="2"/>
                                        </p:tgtEl>
                                        <p:attrNameLst>
                                          <p:attrName>style.visibility</p:attrName>
                                        </p:attrNameLst>
                                      </p:cBhvr>
                                      <p:to>
                                        <p:strVal val="visible"/>
                                      </p:to>
                                    </p:set>
                                    <p:animEffect transition="in" filter="box(i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403795" y="13599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Triggers</a:t>
            </a:r>
          </a:p>
        </p:txBody>
      </p:sp>
      <p:sp>
        <p:nvSpPr>
          <p:cNvPr id="104" name="Google Shape;104;p16"/>
          <p:cNvSpPr txBox="1"/>
          <p:nvPr/>
        </p:nvSpPr>
        <p:spPr>
          <a:xfrm>
            <a:off x="2808392" y="379869"/>
            <a:ext cx="3232097" cy="923299"/>
          </a:xfrm>
          <a:prstGeom prst="rect">
            <a:avLst/>
          </a:prstGeom>
          <a:noFill/>
          <a:ln>
            <a:noFill/>
          </a:ln>
        </p:spPr>
        <p:txBody>
          <a:bodyPr spcFirstLastPara="1" wrap="square" lIns="91425" tIns="91425" rIns="91425" bIns="91425" anchor="t" anchorCtr="0">
            <a:spAutoFit/>
          </a:bodyPr>
          <a:lstStyle/>
          <a:p>
            <a:pPr marL="137160" lvl="0" algn="l" rtl="0">
              <a:lnSpc>
                <a:spcPct val="200000"/>
              </a:lnSpc>
              <a:spcBef>
                <a:spcPts val="0"/>
              </a:spcBef>
              <a:spcAft>
                <a:spcPts val="0"/>
              </a:spcAft>
              <a:buClr>
                <a:srgbClr val="000000"/>
              </a:buClr>
              <a:buSzPts val="1440"/>
            </a:pPr>
            <a:r>
              <a:rPr lang="en-US" sz="2400">
                <a:solidFill>
                  <a:srgbClr val="A70950"/>
                </a:solidFill>
                <a:latin typeface="Times New Roman" panose="02020603050405020304"/>
                <a:ea typeface="Times New Roman" panose="02020603050405020304"/>
                <a:cs typeface="Times New Roman" panose="02020603050405020304"/>
                <a:sym typeface="Times New Roman" panose="02020603050405020304"/>
              </a:rPr>
              <a:t>Timer</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5</a:t>
            </a:fld>
            <a:endParaRPr lang="en-GB"/>
          </a:p>
        </p:txBody>
      </p:sp>
      <p:pic>
        <p:nvPicPr>
          <p:cNvPr id="3" name="Picture 2">
            <a:extLst>
              <a:ext uri="{FF2B5EF4-FFF2-40B4-BE49-F238E27FC236}">
                <a16:creationId xmlns:a16="http://schemas.microsoft.com/office/drawing/2014/main" id="{CD23D2E0-3D18-D7EF-983F-2FC4E3F24183}"/>
              </a:ext>
            </a:extLst>
          </p:cNvPr>
          <p:cNvPicPr>
            <a:picLocks noChangeAspect="1"/>
          </p:cNvPicPr>
          <p:nvPr/>
        </p:nvPicPr>
        <p:blipFill>
          <a:blip r:embed="rId5"/>
          <a:stretch>
            <a:fillRect/>
          </a:stretch>
        </p:blipFill>
        <p:spPr>
          <a:xfrm>
            <a:off x="403795" y="1137113"/>
            <a:ext cx="1243016" cy="1243016"/>
          </a:xfrm>
          <a:prstGeom prst="rect">
            <a:avLst/>
          </a:prstGeom>
        </p:spPr>
      </p:pic>
      <p:sp>
        <p:nvSpPr>
          <p:cNvPr id="4" name="Rectangle 3">
            <a:extLst>
              <a:ext uri="{FF2B5EF4-FFF2-40B4-BE49-F238E27FC236}">
                <a16:creationId xmlns:a16="http://schemas.microsoft.com/office/drawing/2014/main" id="{E178DEE3-0440-AF64-FE64-D4ABF528AC76}"/>
              </a:ext>
            </a:extLst>
          </p:cNvPr>
          <p:cNvSpPr/>
          <p:nvPr/>
        </p:nvSpPr>
        <p:spPr>
          <a:xfrm>
            <a:off x="-396526" y="2587322"/>
            <a:ext cx="2843657"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TRIGGERS</a:t>
            </a:r>
            <a:endParaRPr lang="en-US" sz="5400" b="0" cap="none" spc="0">
              <a:ln w="0"/>
              <a:solidFill>
                <a:schemeClr val="tx1"/>
              </a:solidFill>
              <a:effectLst>
                <a:outerShdw blurRad="38100" dist="19050" dir="2700000" algn="tl" rotWithShape="0">
                  <a:schemeClr val="dk1">
                    <a:alpha val="40000"/>
                  </a:schemeClr>
                </a:outerShdw>
              </a:effectLst>
            </a:endParaRPr>
          </a:p>
        </p:txBody>
      </p:sp>
      <p:cxnSp>
        <p:nvCxnSpPr>
          <p:cNvPr id="6" name="Straight Connector 5">
            <a:extLst>
              <a:ext uri="{FF2B5EF4-FFF2-40B4-BE49-F238E27FC236}">
                <a16:creationId xmlns:a16="http://schemas.microsoft.com/office/drawing/2014/main" id="{7E9F8B8C-0C2A-BC5E-A2E3-AAAFDDDE3AFA}"/>
              </a:ext>
            </a:extLst>
          </p:cNvPr>
          <p:cNvCxnSpPr>
            <a:cxnSpLocks/>
          </p:cNvCxnSpPr>
          <p:nvPr/>
        </p:nvCxnSpPr>
        <p:spPr>
          <a:xfrm>
            <a:off x="2138082" y="705971"/>
            <a:ext cx="0" cy="3906370"/>
          </a:xfrm>
          <a:prstGeom prst="line">
            <a:avLst/>
          </a:prstGeom>
        </p:spPr>
        <p:style>
          <a:lnRef idx="3">
            <a:schemeClr val="accent5"/>
          </a:lnRef>
          <a:fillRef idx="0">
            <a:schemeClr val="accent5"/>
          </a:fillRef>
          <a:effectRef idx="2">
            <a:schemeClr val="accent5"/>
          </a:effectRef>
          <a:fontRef idx="minor">
            <a:schemeClr val="tx1"/>
          </a:fontRef>
        </p:style>
      </p:cxnSp>
      <p:pic>
        <p:nvPicPr>
          <p:cNvPr id="8" name="Graphic 7" descr="Clock">
            <a:extLst>
              <a:ext uri="{FF2B5EF4-FFF2-40B4-BE49-F238E27FC236}">
                <a16:creationId xmlns:a16="http://schemas.microsoft.com/office/drawing/2014/main" id="{B23598A9-7C3C-2837-AA22-32DCB2E959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621" y="705971"/>
            <a:ext cx="484328" cy="484328"/>
          </a:xfrm>
          <a:prstGeom prst="rect">
            <a:avLst/>
          </a:prstGeom>
        </p:spPr>
      </p:pic>
      <p:pic>
        <p:nvPicPr>
          <p:cNvPr id="11" name="Graphic 10" descr="Envelope">
            <a:extLst>
              <a:ext uri="{FF2B5EF4-FFF2-40B4-BE49-F238E27FC236}">
                <a16:creationId xmlns:a16="http://schemas.microsoft.com/office/drawing/2014/main" id="{9610C937-1A0B-6824-0529-1A92DB7B12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35621" y="1416038"/>
            <a:ext cx="472772" cy="472772"/>
          </a:xfrm>
          <a:prstGeom prst="rect">
            <a:avLst/>
          </a:prstGeom>
        </p:spPr>
      </p:pic>
      <p:sp>
        <p:nvSpPr>
          <p:cNvPr id="12" name="Google Shape;104;p16">
            <a:extLst>
              <a:ext uri="{FF2B5EF4-FFF2-40B4-BE49-F238E27FC236}">
                <a16:creationId xmlns:a16="http://schemas.microsoft.com/office/drawing/2014/main" id="{3B8D2C26-7E4E-3146-7943-E234FDA976D8}"/>
              </a:ext>
            </a:extLst>
          </p:cNvPr>
          <p:cNvSpPr txBox="1"/>
          <p:nvPr/>
        </p:nvSpPr>
        <p:spPr>
          <a:xfrm>
            <a:off x="2837178" y="1131500"/>
            <a:ext cx="3203313" cy="92329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137160">
              <a:lnSpc>
                <a:spcPct val="200000"/>
              </a:lnSpc>
              <a:buSzPts val="1440"/>
              <a:defRPr sz="2400">
                <a:solidFill>
                  <a:srgbClr val="A70950"/>
                </a:solidFill>
                <a:latin typeface="Times New Roman" panose="02020603050405020304"/>
                <a:ea typeface="Times New Roman" panose="02020603050405020304"/>
                <a:cs typeface="Times New Roman" panose="02020603050405020304"/>
              </a:defRPr>
            </a:lvl1pPr>
          </a:lstStyle>
          <a:p>
            <a:r>
              <a:rPr lang="en-US">
                <a:sym typeface="Times New Roman" panose="02020603050405020304"/>
              </a:rPr>
              <a:t>Queue Message</a:t>
            </a:r>
          </a:p>
        </p:txBody>
      </p:sp>
      <p:pic>
        <p:nvPicPr>
          <p:cNvPr id="16" name="Graphic 15" descr="Internet">
            <a:extLst>
              <a:ext uri="{FF2B5EF4-FFF2-40B4-BE49-F238E27FC236}">
                <a16:creationId xmlns:a16="http://schemas.microsoft.com/office/drawing/2014/main" id="{7F6FB8A6-8D94-ED27-7EF5-E1BA80A534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88836" y="2126794"/>
            <a:ext cx="657308" cy="657308"/>
          </a:xfrm>
          <a:prstGeom prst="rect">
            <a:avLst/>
          </a:prstGeom>
        </p:spPr>
      </p:pic>
      <p:sp>
        <p:nvSpPr>
          <p:cNvPr id="17" name="Google Shape;104;p16">
            <a:extLst>
              <a:ext uri="{FF2B5EF4-FFF2-40B4-BE49-F238E27FC236}">
                <a16:creationId xmlns:a16="http://schemas.microsoft.com/office/drawing/2014/main" id="{80866790-E2A4-269E-C6BF-725EC26988DC}"/>
              </a:ext>
            </a:extLst>
          </p:cNvPr>
          <p:cNvSpPr txBox="1"/>
          <p:nvPr/>
        </p:nvSpPr>
        <p:spPr>
          <a:xfrm>
            <a:off x="2868490" y="1860803"/>
            <a:ext cx="3172003" cy="92329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137160">
              <a:lnSpc>
                <a:spcPct val="200000"/>
              </a:lnSpc>
              <a:buSzPts val="1440"/>
              <a:defRPr sz="2400">
                <a:solidFill>
                  <a:srgbClr val="A70950"/>
                </a:solidFill>
                <a:latin typeface="Times New Roman" panose="02020603050405020304"/>
                <a:ea typeface="Times New Roman" panose="02020603050405020304"/>
                <a:cs typeface="Times New Roman" panose="02020603050405020304"/>
              </a:defRPr>
            </a:lvl1pPr>
          </a:lstStyle>
          <a:p>
            <a:r>
              <a:rPr lang="en-US">
                <a:sym typeface="Times New Roman" panose="02020603050405020304"/>
              </a:rPr>
              <a:t>HTTP Request</a:t>
            </a:r>
          </a:p>
        </p:txBody>
      </p:sp>
      <p:pic>
        <p:nvPicPr>
          <p:cNvPr id="19" name="Graphic 18">
            <a:extLst>
              <a:ext uri="{FF2B5EF4-FFF2-40B4-BE49-F238E27FC236}">
                <a16:creationId xmlns:a16="http://schemas.microsoft.com/office/drawing/2014/main" id="{015E633B-3E42-91C4-B430-0042917783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62921" y="3103939"/>
            <a:ext cx="532866" cy="532866"/>
          </a:xfrm>
          <a:prstGeom prst="rect">
            <a:avLst/>
          </a:prstGeom>
        </p:spPr>
      </p:pic>
      <p:sp>
        <p:nvSpPr>
          <p:cNvPr id="20" name="Google Shape;104;p16">
            <a:extLst>
              <a:ext uri="{FF2B5EF4-FFF2-40B4-BE49-F238E27FC236}">
                <a16:creationId xmlns:a16="http://schemas.microsoft.com/office/drawing/2014/main" id="{ADF6FEB9-24F5-D699-9DF8-FAB0BDB00981}"/>
              </a:ext>
            </a:extLst>
          </p:cNvPr>
          <p:cNvSpPr txBox="1"/>
          <p:nvPr/>
        </p:nvSpPr>
        <p:spPr>
          <a:xfrm>
            <a:off x="2842681" y="2805017"/>
            <a:ext cx="5407087" cy="166196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137160">
              <a:lnSpc>
                <a:spcPct val="200000"/>
              </a:lnSpc>
              <a:buSzPts val="1440"/>
              <a:defRPr sz="2400">
                <a:solidFill>
                  <a:srgbClr val="A70950"/>
                </a:solidFill>
                <a:latin typeface="Times New Roman" panose="02020603050405020304"/>
                <a:ea typeface="Times New Roman" panose="02020603050405020304"/>
                <a:cs typeface="Times New Roman" panose="02020603050405020304"/>
              </a:defRPr>
            </a:lvl1pPr>
          </a:lstStyle>
          <a:p>
            <a:r>
              <a:rPr lang="en-US">
                <a:sym typeface="Times New Roman" panose="02020603050405020304"/>
              </a:rPr>
              <a:t>More: CosmosDB trigger,  Azure Blob, Send Grid, etc.</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65" y="140970"/>
            <a:ext cx="8504555"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OPTION PATTERN</a:t>
            </a:r>
          </a:p>
        </p:txBody>
      </p:sp>
      <p:pic>
        <p:nvPicPr>
          <p:cNvPr id="3" name="Picture 2"/>
          <p:cNvPicPr>
            <a:picLocks noChangeAspect="1"/>
          </p:cNvPicPr>
          <p:nvPr/>
        </p:nvPicPr>
        <p:blipFill>
          <a:blip r:embed="rId5"/>
          <a:stretch>
            <a:fillRect/>
          </a:stretch>
        </p:blipFill>
        <p:spPr>
          <a:xfrm>
            <a:off x="179705" y="725805"/>
            <a:ext cx="8312785" cy="3448050"/>
          </a:xfrm>
          <a:prstGeom prst="rect">
            <a:avLst/>
          </a:prstGeom>
        </p:spPr>
      </p:pic>
      <p:pic>
        <p:nvPicPr>
          <p:cNvPr id="4" name="Picture 3"/>
          <p:cNvPicPr>
            <a:picLocks noChangeAspect="1"/>
          </p:cNvPicPr>
          <p:nvPr/>
        </p:nvPicPr>
        <p:blipFill>
          <a:blip r:embed="rId6"/>
          <a:stretch>
            <a:fillRect/>
          </a:stretch>
        </p:blipFill>
        <p:spPr>
          <a:xfrm>
            <a:off x="1830070" y="958850"/>
            <a:ext cx="5123180" cy="3357880"/>
          </a:xfrm>
          <a:prstGeom prst="rect">
            <a:avLst/>
          </a:prstGeom>
        </p:spPr>
      </p:pic>
      <p:pic>
        <p:nvPicPr>
          <p:cNvPr id="5" name="Picture 4"/>
          <p:cNvPicPr>
            <a:picLocks noChangeAspect="1"/>
          </p:cNvPicPr>
          <p:nvPr/>
        </p:nvPicPr>
        <p:blipFill>
          <a:blip r:embed="rId7"/>
          <a:stretch>
            <a:fillRect/>
          </a:stretch>
        </p:blipFill>
        <p:spPr>
          <a:xfrm>
            <a:off x="1007110" y="3556000"/>
            <a:ext cx="7792085" cy="488950"/>
          </a:xfrm>
          <a:prstGeom prst="rect">
            <a:avLst/>
          </a:prstGeom>
        </p:spPr>
      </p:pic>
      <p:pic>
        <p:nvPicPr>
          <p:cNvPr id="6" name="Picture 5"/>
          <p:cNvPicPr>
            <a:picLocks noChangeAspect="1"/>
          </p:cNvPicPr>
          <p:nvPr/>
        </p:nvPicPr>
        <p:blipFill>
          <a:blip r:embed="rId8"/>
          <a:stretch>
            <a:fillRect/>
          </a:stretch>
        </p:blipFill>
        <p:spPr>
          <a:xfrm>
            <a:off x="1314450" y="2632710"/>
            <a:ext cx="7178040" cy="1684020"/>
          </a:xfrm>
          <a:prstGeom prst="rect">
            <a:avLst/>
          </a:prstGeom>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50</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7" presetClass="entr" presetSubtype="4" fill="hold" nodeType="clickEffect">
                                  <p:stCondLst>
                                    <p:cond delay="0"/>
                                  </p:stCondLst>
                                  <p:childTnLst>
                                    <p:set>
                                      <p:cBhvr>
                                        <p:cTn id="17" dur="500"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7" presetClass="entr" presetSubtype="4" fill="hold" nodeType="clickEffect">
                                  <p:stCondLst>
                                    <p:cond delay="0"/>
                                  </p:stCondLst>
                                  <p:childTnLst>
                                    <p:set>
                                      <p:cBhvr>
                                        <p:cTn id="28" dur="500"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7" presetClass="entr" presetSubtype="4" fill="hold" nodeType="clickEffect">
                                  <p:stCondLst>
                                    <p:cond delay="0"/>
                                  </p:stCondLst>
                                  <p:childTnLst>
                                    <p:set>
                                      <p:cBhvr>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51B22"/>
        </a:solidFill>
        <a:effectLst/>
      </p:bgPr>
    </p:bg>
    <p:spTree>
      <p:nvGrpSpPr>
        <p:cNvPr id="1" name="Shape 518"/>
        <p:cNvGrpSpPr/>
        <p:nvPr/>
      </p:nvGrpSpPr>
      <p:grpSpPr>
        <a:xfrm>
          <a:off x="0" y="0"/>
          <a:ext cx="0" cy="0"/>
          <a:chOff x="0" y="0"/>
          <a:chExt cx="0" cy="0"/>
        </a:xfrm>
      </p:grpSpPr>
      <p:pic>
        <p:nvPicPr>
          <p:cNvPr id="519" name="Google Shape;519;p36"/>
          <p:cNvPicPr preferRelativeResize="0"/>
          <p:nvPr/>
        </p:nvPicPr>
        <p:blipFill>
          <a:blip r:embed="rId3"/>
          <a:stretch>
            <a:fillRect/>
          </a:stretch>
        </p:blipFill>
        <p:spPr>
          <a:xfrm>
            <a:off x="0" y="0"/>
            <a:ext cx="9144000" cy="5143500"/>
          </a:xfrm>
          <a:prstGeom prst="rect">
            <a:avLst/>
          </a:prstGeom>
          <a:noFill/>
          <a:ln>
            <a:noFill/>
          </a:ln>
        </p:spPr>
      </p:pic>
      <p:sp>
        <p:nvSpPr>
          <p:cNvPr id="520" name="Google Shape;520;p36"/>
          <p:cNvSpPr txBox="1"/>
          <p:nvPr/>
        </p:nvSpPr>
        <p:spPr>
          <a:xfrm>
            <a:off x="1895400" y="2202308"/>
            <a:ext cx="5353200" cy="73533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en-GB" sz="3600" b="1">
                <a:solidFill>
                  <a:schemeClr val="lt1"/>
                </a:solidFill>
                <a:latin typeface="Roboto" panose="02000000000000000000"/>
                <a:ea typeface="Roboto" panose="02000000000000000000"/>
                <a:cs typeface="Roboto" panose="02000000000000000000"/>
                <a:sym typeface="Roboto" panose="02000000000000000000"/>
              </a:rPr>
              <a:t>DEMO</a:t>
            </a:r>
          </a:p>
        </p:txBody>
      </p:sp>
      <p:sp>
        <p:nvSpPr>
          <p:cNvPr id="521" name="Google Shape;521;p36"/>
          <p:cNvSpPr/>
          <p:nvPr/>
        </p:nvSpPr>
        <p:spPr>
          <a:xfrm>
            <a:off x="0" y="4557200"/>
            <a:ext cx="9153000" cy="58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2" name="Google Shape;522;p36"/>
          <p:cNvPicPr preferRelativeResize="0"/>
          <p:nvPr/>
        </p:nvPicPr>
        <p:blipFill>
          <a:blip r:embed="rId4"/>
          <a:stretch>
            <a:fillRect/>
          </a:stretch>
        </p:blipFill>
        <p:spPr>
          <a:xfrm>
            <a:off x="114300" y="4689483"/>
            <a:ext cx="1518224" cy="383150"/>
          </a:xfrm>
          <a:prstGeom prst="rect">
            <a:avLst/>
          </a:prstGeom>
          <a:noFill/>
          <a:ln>
            <a:noFill/>
          </a:ln>
        </p:spPr>
      </p:pic>
      <p:sp>
        <p:nvSpPr>
          <p:cNvPr id="523" name="Google Shape;523;p3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51</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51B22"/>
        </a:solidFill>
        <a:effectLst/>
      </p:bgPr>
    </p:bg>
    <p:spTree>
      <p:nvGrpSpPr>
        <p:cNvPr id="1" name="Shape 518"/>
        <p:cNvGrpSpPr/>
        <p:nvPr/>
      </p:nvGrpSpPr>
      <p:grpSpPr>
        <a:xfrm>
          <a:off x="0" y="0"/>
          <a:ext cx="0" cy="0"/>
          <a:chOff x="0" y="0"/>
          <a:chExt cx="0" cy="0"/>
        </a:xfrm>
      </p:grpSpPr>
      <p:pic>
        <p:nvPicPr>
          <p:cNvPr id="519" name="Google Shape;519;p36"/>
          <p:cNvPicPr preferRelativeResize="0"/>
          <p:nvPr/>
        </p:nvPicPr>
        <p:blipFill>
          <a:blip r:embed="rId3"/>
          <a:stretch>
            <a:fillRect/>
          </a:stretch>
        </p:blipFill>
        <p:spPr>
          <a:xfrm>
            <a:off x="0" y="0"/>
            <a:ext cx="9144000" cy="5143500"/>
          </a:xfrm>
          <a:prstGeom prst="rect">
            <a:avLst/>
          </a:prstGeom>
          <a:noFill/>
          <a:ln>
            <a:noFill/>
          </a:ln>
        </p:spPr>
      </p:pic>
      <p:sp>
        <p:nvSpPr>
          <p:cNvPr id="520" name="Google Shape;520;p36"/>
          <p:cNvSpPr txBox="1"/>
          <p:nvPr/>
        </p:nvSpPr>
        <p:spPr>
          <a:xfrm>
            <a:off x="1895400" y="2202308"/>
            <a:ext cx="5353200" cy="73533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en-GB" sz="3600" b="1">
                <a:solidFill>
                  <a:schemeClr val="lt1"/>
                </a:solidFill>
                <a:latin typeface="Roboto" panose="02000000000000000000"/>
                <a:ea typeface="Roboto" panose="02000000000000000000"/>
                <a:cs typeface="Roboto" panose="02000000000000000000"/>
                <a:sym typeface="Roboto" panose="02000000000000000000"/>
              </a:rPr>
              <a:t>Q&amp;A</a:t>
            </a:r>
          </a:p>
        </p:txBody>
      </p:sp>
      <p:sp>
        <p:nvSpPr>
          <p:cNvPr id="521" name="Google Shape;521;p36"/>
          <p:cNvSpPr/>
          <p:nvPr/>
        </p:nvSpPr>
        <p:spPr>
          <a:xfrm>
            <a:off x="0" y="4557200"/>
            <a:ext cx="9153000" cy="58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2" name="Google Shape;522;p36"/>
          <p:cNvPicPr preferRelativeResize="0"/>
          <p:nvPr/>
        </p:nvPicPr>
        <p:blipFill>
          <a:blip r:embed="rId4"/>
          <a:stretch>
            <a:fillRect/>
          </a:stretch>
        </p:blipFill>
        <p:spPr>
          <a:xfrm>
            <a:off x="114300" y="4689483"/>
            <a:ext cx="1518224" cy="383150"/>
          </a:xfrm>
          <a:prstGeom prst="rect">
            <a:avLst/>
          </a:prstGeom>
          <a:noFill/>
          <a:ln>
            <a:noFill/>
          </a:ln>
        </p:spPr>
      </p:pic>
      <p:sp>
        <p:nvSpPr>
          <p:cNvPr id="523" name="Google Shape;523;p3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52</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51B22"/>
        </a:solidFill>
        <a:effectLst/>
      </p:bgPr>
    </p:bg>
    <p:spTree>
      <p:nvGrpSpPr>
        <p:cNvPr id="1" name="Shape 518"/>
        <p:cNvGrpSpPr/>
        <p:nvPr/>
      </p:nvGrpSpPr>
      <p:grpSpPr>
        <a:xfrm>
          <a:off x="0" y="0"/>
          <a:ext cx="0" cy="0"/>
          <a:chOff x="0" y="0"/>
          <a:chExt cx="0" cy="0"/>
        </a:xfrm>
      </p:grpSpPr>
      <p:pic>
        <p:nvPicPr>
          <p:cNvPr id="519" name="Google Shape;519;p36"/>
          <p:cNvPicPr preferRelativeResize="0"/>
          <p:nvPr/>
        </p:nvPicPr>
        <p:blipFill>
          <a:blip r:embed="rId3"/>
          <a:stretch>
            <a:fillRect/>
          </a:stretch>
        </p:blipFill>
        <p:spPr>
          <a:xfrm>
            <a:off x="114300" y="0"/>
            <a:ext cx="9029700" cy="4995545"/>
          </a:xfrm>
          <a:prstGeom prst="rect">
            <a:avLst/>
          </a:prstGeom>
          <a:noFill/>
          <a:ln>
            <a:noFill/>
          </a:ln>
        </p:spPr>
      </p:pic>
      <p:sp>
        <p:nvSpPr>
          <p:cNvPr id="520" name="Google Shape;520;p36"/>
          <p:cNvSpPr txBox="1"/>
          <p:nvPr/>
        </p:nvSpPr>
        <p:spPr>
          <a:xfrm>
            <a:off x="1895400" y="2202308"/>
            <a:ext cx="5353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600" b="1">
                <a:solidFill>
                  <a:schemeClr val="lt1"/>
                </a:solidFill>
                <a:latin typeface="Roboto" panose="02000000000000000000"/>
                <a:ea typeface="Roboto" panose="02000000000000000000"/>
                <a:cs typeface="Roboto" panose="02000000000000000000"/>
                <a:sym typeface="Roboto" panose="02000000000000000000"/>
              </a:rPr>
              <a:t>THANK YOU!</a:t>
            </a:r>
            <a:endParaRPr sz="3600" b="1">
              <a:solidFill>
                <a:schemeClr val="lt1"/>
              </a:solidFill>
              <a:latin typeface="Roboto" panose="02000000000000000000"/>
              <a:ea typeface="Roboto" panose="02000000000000000000"/>
              <a:cs typeface="Roboto" panose="02000000000000000000"/>
              <a:sym typeface="Roboto" panose="02000000000000000000"/>
            </a:endParaRPr>
          </a:p>
        </p:txBody>
      </p:sp>
      <p:sp>
        <p:nvSpPr>
          <p:cNvPr id="521" name="Google Shape;521;p36"/>
          <p:cNvSpPr/>
          <p:nvPr/>
        </p:nvSpPr>
        <p:spPr>
          <a:xfrm>
            <a:off x="0" y="4557200"/>
            <a:ext cx="9153000" cy="58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2" name="Google Shape;522;p36"/>
          <p:cNvPicPr preferRelativeResize="0"/>
          <p:nvPr/>
        </p:nvPicPr>
        <p:blipFill>
          <a:blip r:embed="rId4"/>
          <a:stretch>
            <a:fillRect/>
          </a:stretch>
        </p:blipFill>
        <p:spPr>
          <a:xfrm>
            <a:off x="114300" y="4689483"/>
            <a:ext cx="1518224" cy="383150"/>
          </a:xfrm>
          <a:prstGeom prst="rect">
            <a:avLst/>
          </a:prstGeom>
          <a:noFill/>
          <a:ln>
            <a:noFill/>
          </a:ln>
        </p:spPr>
      </p:pic>
      <p:sp>
        <p:nvSpPr>
          <p:cNvPr id="523" name="Google Shape;523;p3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53</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Built-in Middleware</a:t>
            </a:r>
          </a:p>
        </p:txBody>
      </p:sp>
      <p:graphicFrame>
        <p:nvGraphicFramePr>
          <p:cNvPr id="2" name="Table 1"/>
          <p:cNvGraphicFramePr/>
          <p:nvPr/>
        </p:nvGraphicFramePr>
        <p:xfrm>
          <a:off x="929640" y="784860"/>
          <a:ext cx="6668770" cy="3197860"/>
        </p:xfrm>
        <a:graphic>
          <a:graphicData uri="http://schemas.openxmlformats.org/drawingml/2006/table">
            <a:tbl>
              <a:tblPr firstRow="1" bandRow="1">
                <a:tableStyleId>{5C22544A-7EE6-4342-B048-85BDC9FD1C3A}</a:tableStyleId>
              </a:tblPr>
              <a:tblGrid>
                <a:gridCol w="3334385">
                  <a:extLst>
                    <a:ext uri="{9D8B030D-6E8A-4147-A177-3AD203B41FA5}">
                      <a16:colId xmlns:a16="http://schemas.microsoft.com/office/drawing/2014/main" val="20000"/>
                    </a:ext>
                  </a:extLst>
                </a:gridCol>
                <a:gridCol w="3334385">
                  <a:extLst>
                    <a:ext uri="{9D8B030D-6E8A-4147-A177-3AD203B41FA5}">
                      <a16:colId xmlns:a16="http://schemas.microsoft.com/office/drawing/2014/main" val="20001"/>
                    </a:ext>
                  </a:extLst>
                </a:gridCol>
              </a:tblGrid>
              <a:tr h="405765">
                <a:tc>
                  <a:txBody>
                    <a:bodyPr/>
                    <a:lstStyle/>
                    <a:p>
                      <a:pPr>
                        <a:buNone/>
                      </a:pPr>
                      <a:r>
                        <a:rPr lang="en-US"/>
                        <a:t>Middleware</a:t>
                      </a:r>
                    </a:p>
                  </a:txBody>
                  <a:tcPr/>
                </a:tc>
                <a:tc>
                  <a:txBody>
                    <a:bodyPr/>
                    <a:lstStyle/>
                    <a:p>
                      <a:pPr>
                        <a:buNone/>
                      </a:pPr>
                      <a:r>
                        <a:rPr lang="en-US"/>
                        <a:t>Description</a:t>
                      </a:r>
                    </a:p>
                  </a:txBody>
                  <a:tcPr/>
                </a:tc>
                <a:extLst>
                  <a:ext uri="{0D108BD9-81ED-4DB2-BD59-A6C34878D82A}">
                    <a16:rowId xmlns:a16="http://schemas.microsoft.com/office/drawing/2014/main" val="10000"/>
                  </a:ext>
                </a:extLst>
              </a:tr>
              <a:tr h="405765">
                <a:tc>
                  <a:txBody>
                    <a:bodyPr/>
                    <a:lstStyle/>
                    <a:p>
                      <a:pPr>
                        <a:buNone/>
                      </a:pPr>
                      <a:r>
                        <a:rPr lang="en-US"/>
                        <a:t>Authentication</a:t>
                      </a:r>
                    </a:p>
                  </a:txBody>
                  <a:tcPr/>
                </a:tc>
                <a:tc>
                  <a:txBody>
                    <a:bodyPr/>
                    <a:lstStyle/>
                    <a:p>
                      <a:pPr>
                        <a:buNone/>
                      </a:pPr>
                      <a:r>
                        <a:rPr lang="en-US"/>
                        <a:t>Adds authentication support.</a:t>
                      </a:r>
                    </a:p>
                  </a:txBody>
                  <a:tcPr/>
                </a:tc>
                <a:extLst>
                  <a:ext uri="{0D108BD9-81ED-4DB2-BD59-A6C34878D82A}">
                    <a16:rowId xmlns:a16="http://schemas.microsoft.com/office/drawing/2014/main" val="10001"/>
                  </a:ext>
                </a:extLst>
              </a:tr>
              <a:tr h="551180">
                <a:tc>
                  <a:txBody>
                    <a:bodyPr/>
                    <a:lstStyle/>
                    <a:p>
                      <a:pPr>
                        <a:buNone/>
                      </a:pPr>
                      <a:r>
                        <a:rPr lang="en-US"/>
                        <a:t>CORS</a:t>
                      </a:r>
                    </a:p>
                  </a:txBody>
                  <a:tcPr/>
                </a:tc>
                <a:tc>
                  <a:txBody>
                    <a:bodyPr/>
                    <a:lstStyle/>
                    <a:p>
                      <a:pPr>
                        <a:buNone/>
                      </a:pPr>
                      <a:r>
                        <a:rPr lang="en-US"/>
                        <a:t>Configures Cross-Origin Resource Sharing.</a:t>
                      </a:r>
                    </a:p>
                  </a:txBody>
                  <a:tcPr/>
                </a:tc>
                <a:extLst>
                  <a:ext uri="{0D108BD9-81ED-4DB2-BD59-A6C34878D82A}">
                    <a16:rowId xmlns:a16="http://schemas.microsoft.com/office/drawing/2014/main" val="10002"/>
                  </a:ext>
                </a:extLst>
              </a:tr>
              <a:tr h="551815">
                <a:tc>
                  <a:txBody>
                    <a:bodyPr/>
                    <a:lstStyle/>
                    <a:p>
                      <a:pPr>
                        <a:buNone/>
                      </a:pPr>
                      <a:r>
                        <a:rPr lang="en-US"/>
                        <a:t>Routing</a:t>
                      </a:r>
                    </a:p>
                  </a:txBody>
                  <a:tcPr/>
                </a:tc>
                <a:tc>
                  <a:txBody>
                    <a:bodyPr/>
                    <a:lstStyle/>
                    <a:p>
                      <a:pPr>
                        <a:buNone/>
                      </a:pPr>
                      <a:r>
                        <a:rPr lang="en-US"/>
                        <a:t>Adds routing capabilities for MVC or web form</a:t>
                      </a:r>
                    </a:p>
                  </a:txBody>
                  <a:tcPr/>
                </a:tc>
                <a:extLst>
                  <a:ext uri="{0D108BD9-81ED-4DB2-BD59-A6C34878D82A}">
                    <a16:rowId xmlns:a16="http://schemas.microsoft.com/office/drawing/2014/main" val="10003"/>
                  </a:ext>
                </a:extLst>
              </a:tr>
              <a:tr h="390525">
                <a:tc>
                  <a:txBody>
                    <a:bodyPr/>
                    <a:lstStyle/>
                    <a:p>
                      <a:pPr>
                        <a:buNone/>
                      </a:pPr>
                      <a:r>
                        <a:rPr lang="en-US"/>
                        <a:t>Session	</a:t>
                      </a:r>
                    </a:p>
                  </a:txBody>
                  <a:tcPr/>
                </a:tc>
                <a:tc>
                  <a:txBody>
                    <a:bodyPr/>
                    <a:lstStyle/>
                    <a:p>
                      <a:pPr>
                        <a:buNone/>
                      </a:pPr>
                      <a:r>
                        <a:rPr lang="en-US"/>
                        <a:t>This middleware provides the support for maintain or manage user login sessions.</a:t>
                      </a:r>
                    </a:p>
                  </a:txBody>
                  <a:tcPr/>
                </a:tc>
                <a:extLst>
                  <a:ext uri="{0D108BD9-81ED-4DB2-BD59-A6C34878D82A}">
                    <a16:rowId xmlns:a16="http://schemas.microsoft.com/office/drawing/2014/main" val="10004"/>
                  </a:ext>
                </a:extLst>
              </a:tr>
              <a:tr h="551815">
                <a:tc>
                  <a:txBody>
                    <a:bodyPr/>
                    <a:lstStyle/>
                    <a:p>
                      <a:pPr>
                        <a:buNone/>
                      </a:pPr>
                      <a:r>
                        <a:rPr lang="en-US"/>
                        <a:t>StaticFiles</a:t>
                      </a:r>
                    </a:p>
                  </a:txBody>
                  <a:tcPr/>
                </a:tc>
                <a:tc>
                  <a:txBody>
                    <a:bodyPr/>
                    <a:lstStyle/>
                    <a:p>
                      <a:pPr>
                        <a:buNone/>
                      </a:pPr>
                      <a:r>
                        <a:rPr lang="en-US"/>
                        <a:t>Adds support for serving static files and directory browsing.</a:t>
                      </a:r>
                    </a:p>
                  </a:txBody>
                  <a:tcPr/>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6</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App.Run(), App.Use(), App.Map()</a:t>
            </a:r>
          </a:p>
        </p:txBody>
      </p:sp>
      <p:sp>
        <p:nvSpPr>
          <p:cNvPr id="104" name="Google Shape;104;p16"/>
          <p:cNvSpPr txBox="1"/>
          <p:nvPr/>
        </p:nvSpPr>
        <p:spPr>
          <a:xfrm>
            <a:off x="404495" y="835025"/>
            <a:ext cx="8335645" cy="3136265"/>
          </a:xfrm>
          <a:prstGeom prst="rect">
            <a:avLst/>
          </a:prstGeom>
          <a:noFill/>
          <a:ln>
            <a:noFill/>
          </a:ln>
        </p:spPr>
        <p:txBody>
          <a:bodyPr spcFirstLastPara="1" wrap="square" lIns="91425" tIns="91425" rIns="91425" bIns="91425" anchor="t" anchorCtr="0">
            <a:spAutoFit/>
          </a:bodyPr>
          <a:lstStyle/>
          <a:p>
            <a:pPr marL="422910" lvl="0" indent="-285750" algn="l" rtl="0">
              <a:lnSpc>
                <a:spcPct val="200000"/>
              </a:lnSpc>
              <a:spcBef>
                <a:spcPts val="0"/>
              </a:spcBef>
              <a:spcAft>
                <a:spcPts val="0"/>
              </a:spcAft>
              <a:buClr>
                <a:srgbClr val="000000"/>
              </a:buClr>
              <a:buSzPts val="1440"/>
              <a:buFont typeface="Arial" panose="020B0604020202020204" pitchFamily="34" charset="0"/>
              <a:buChar char="•"/>
            </a:pPr>
            <a:r>
              <a:rPr lang="en-US" sz="1600" b="1" dirty="0">
                <a:solidFill>
                  <a:schemeClr val="tx1"/>
                </a:solidFill>
                <a:latin typeface="Times New Roman" panose="02020603050405020304"/>
                <a:cs typeface="Times New Roman" panose="02020603050405020304"/>
                <a:sym typeface="+mn-ea"/>
              </a:rPr>
              <a:t>Run </a:t>
            </a:r>
            <a:r>
              <a:rPr lang="en-US" sz="1600" dirty="0">
                <a:solidFill>
                  <a:schemeClr val="tx1"/>
                </a:solidFill>
                <a:latin typeface="Times New Roman" panose="02020603050405020304"/>
                <a:cs typeface="Times New Roman" panose="02020603050405020304"/>
                <a:sym typeface="+mn-ea"/>
              </a:rPr>
              <a:t>is terminate chain. No other middleware will call after this.</a:t>
            </a:r>
            <a:endParaRPr lang="en-US" sz="1600" dirty="0">
              <a:solidFill>
                <a:schemeClr val="tx1"/>
              </a:solidFill>
              <a:latin typeface="Times New Roman" panose="02020603050405020304"/>
              <a:cs typeface="Times New Roman" panose="02020603050405020304"/>
            </a:endParaRPr>
          </a:p>
          <a:p>
            <a:pPr marL="422910" lvl="0" indent="-285750" algn="l" rtl="0">
              <a:lnSpc>
                <a:spcPct val="200000"/>
              </a:lnSpc>
              <a:spcBef>
                <a:spcPts val="0"/>
              </a:spcBef>
              <a:spcAft>
                <a:spcPts val="0"/>
              </a:spcAft>
              <a:buClr>
                <a:srgbClr val="000000"/>
              </a:buClr>
              <a:buSzPts val="1440"/>
              <a:buFont typeface="Arial" panose="020B0604020202020204" pitchFamily="34" charset="0"/>
              <a:buChar char="•"/>
            </a:pPr>
            <a:r>
              <a:rPr lang="en-US" sz="1600" b="1" dirty="0">
                <a:solidFill>
                  <a:schemeClr val="tx1"/>
                </a:solidFill>
                <a:latin typeface="Times New Roman" panose="02020603050405020304"/>
                <a:cs typeface="Times New Roman" panose="02020603050405020304"/>
                <a:sym typeface="+mn-ea"/>
              </a:rPr>
              <a:t>Use </a:t>
            </a:r>
            <a:r>
              <a:rPr lang="en-US" sz="1600" dirty="0">
                <a:solidFill>
                  <a:schemeClr val="tx1"/>
                </a:solidFill>
                <a:latin typeface="Times New Roman" panose="02020603050405020304"/>
                <a:cs typeface="Times New Roman" panose="02020603050405020304"/>
                <a:sym typeface="+mn-ea"/>
              </a:rPr>
              <a:t>is used to configure multiple middleware. We can include next parameter which calls the next middleware.</a:t>
            </a:r>
            <a:endParaRPr lang="en-US" sz="1600" dirty="0">
              <a:solidFill>
                <a:schemeClr val="tx1"/>
              </a:solidFill>
              <a:latin typeface="Times New Roman" panose="02020603050405020304"/>
              <a:cs typeface="Times New Roman" panose="02020603050405020304"/>
            </a:endParaRPr>
          </a:p>
          <a:p>
            <a:pPr marL="422910" lvl="0" indent="-285750" algn="l" rtl="0">
              <a:lnSpc>
                <a:spcPct val="200000"/>
              </a:lnSpc>
              <a:spcBef>
                <a:spcPts val="0"/>
              </a:spcBef>
              <a:spcAft>
                <a:spcPts val="0"/>
              </a:spcAft>
              <a:buClr>
                <a:srgbClr val="000000"/>
              </a:buClr>
              <a:buSzPts val="1440"/>
              <a:buFont typeface="Arial" panose="020B0604020202020204" pitchFamily="34" charset="0"/>
              <a:buChar char="•"/>
            </a:pPr>
            <a:r>
              <a:rPr lang="en-US" sz="1600" b="1" dirty="0">
                <a:solidFill>
                  <a:schemeClr val="tx1"/>
                </a:solidFill>
                <a:latin typeface="Times New Roman" panose="02020603050405020304"/>
                <a:cs typeface="Times New Roman" panose="02020603050405020304"/>
                <a:sym typeface="+mn-ea"/>
              </a:rPr>
              <a:t>Map </a:t>
            </a:r>
            <a:r>
              <a:rPr lang="en-US" sz="1600" dirty="0">
                <a:solidFill>
                  <a:schemeClr val="tx1"/>
                </a:solidFill>
                <a:latin typeface="Times New Roman" panose="02020603050405020304"/>
                <a:cs typeface="Times New Roman" panose="02020603050405020304"/>
                <a:sym typeface="+mn-ea"/>
              </a:rPr>
              <a:t>is used as a convention for branching the pipeline. Map</a:t>
            </a:r>
            <a:r>
              <a:rPr lang="en-US" sz="1600" dirty="0">
                <a:solidFill>
                  <a:schemeClr val="tx1"/>
                </a:solidFill>
                <a:effectLst/>
                <a:latin typeface="Segoe UI" panose="020B0502040204020203" pitchFamily="34" charset="0"/>
                <a:sym typeface="+mn-ea"/>
              </a:rPr>
              <a:t> </a:t>
            </a:r>
            <a:r>
              <a:rPr lang="en-US" sz="1600" dirty="0">
                <a:solidFill>
                  <a:schemeClr val="tx1"/>
                </a:solidFill>
                <a:latin typeface="Times New Roman" panose="02020603050405020304"/>
                <a:cs typeface="Times New Roman" panose="02020603050405020304"/>
                <a:sym typeface="+mn-ea"/>
              </a:rPr>
              <a:t>branches the request pipeline based on matches of the given request path. If the request path starts with the given path, the branch is executed.</a:t>
            </a:r>
            <a:endParaRPr lang="en-US" sz="1600" dirty="0">
              <a:solidFill>
                <a:schemeClr val="tx1"/>
              </a:solidFill>
              <a:latin typeface="Times New Roman" panose="02020603050405020304"/>
              <a:ea typeface="Times New Roman" panose="02020603050405020304"/>
              <a:cs typeface="Times New Roman" panose="02020603050405020304"/>
              <a:sym typeface="+mn-ea"/>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7</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App.Run(), App.Use()</a:t>
            </a:r>
          </a:p>
        </p:txBody>
      </p:sp>
      <p:pic>
        <p:nvPicPr>
          <p:cNvPr id="2" name="Picture 1"/>
          <p:cNvPicPr>
            <a:picLocks noChangeAspect="1"/>
          </p:cNvPicPr>
          <p:nvPr/>
        </p:nvPicPr>
        <p:blipFill>
          <a:blip r:embed="rId5"/>
          <a:stretch>
            <a:fillRect/>
          </a:stretch>
        </p:blipFill>
        <p:spPr>
          <a:xfrm>
            <a:off x="1441450" y="635000"/>
            <a:ext cx="6261100" cy="4049395"/>
          </a:xfrm>
          <a:prstGeom prst="rect">
            <a:avLst/>
          </a:prstGeom>
        </p:spPr>
      </p:pic>
      <p:pic>
        <p:nvPicPr>
          <p:cNvPr id="3" name="Picture 2"/>
          <p:cNvPicPr>
            <a:picLocks noChangeAspect="1"/>
          </p:cNvPicPr>
          <p:nvPr/>
        </p:nvPicPr>
        <p:blipFill>
          <a:blip r:embed="rId6"/>
          <a:stretch>
            <a:fillRect/>
          </a:stretch>
        </p:blipFill>
        <p:spPr>
          <a:xfrm>
            <a:off x="2674620" y="1390650"/>
            <a:ext cx="3200400" cy="2362200"/>
          </a:xfrm>
          <a:prstGeom prst="rect">
            <a:avLst/>
          </a:prstGeom>
        </p:spPr>
      </p:pic>
      <p:sp>
        <p:nvSpPr>
          <p:cNvPr id="4" name="Text Box 3"/>
          <p:cNvSpPr txBox="1"/>
          <p:nvPr/>
        </p:nvSpPr>
        <p:spPr>
          <a:xfrm>
            <a:off x="565150" y="3350260"/>
            <a:ext cx="309880" cy="306705"/>
          </a:xfrm>
          <a:prstGeom prst="rect">
            <a:avLst/>
          </a:prstGeom>
          <a:noFill/>
        </p:spPr>
        <p:txBody>
          <a:bodyPr wrap="none" rtlCol="0">
            <a:spAutoFit/>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8</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box(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3"/>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16"/>
          <p:cNvPicPr preferRelativeResize="0"/>
          <p:nvPr/>
        </p:nvPicPr>
        <p:blipFill>
          <a:blip r:embed="rId4"/>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2000" b="1">
                <a:solidFill>
                  <a:srgbClr val="8DC63F"/>
                </a:solidFill>
                <a:latin typeface="Roboto" panose="02000000000000000000"/>
                <a:ea typeface="Roboto" panose="02000000000000000000"/>
                <a:cs typeface="Roboto" panose="02000000000000000000"/>
                <a:sym typeface="Roboto" panose="02000000000000000000"/>
              </a:rPr>
              <a:t>App.Map()</a:t>
            </a:r>
          </a:p>
        </p:txBody>
      </p:sp>
      <p:sp>
        <p:nvSpPr>
          <p:cNvPr id="4" name="Text Box 3"/>
          <p:cNvSpPr txBox="1"/>
          <p:nvPr/>
        </p:nvSpPr>
        <p:spPr>
          <a:xfrm>
            <a:off x="565150" y="3350260"/>
            <a:ext cx="309880" cy="306705"/>
          </a:xfrm>
          <a:prstGeom prst="rect">
            <a:avLst/>
          </a:prstGeom>
          <a:noFill/>
        </p:spPr>
        <p:txBody>
          <a:bodyPr wrap="none" rtlCol="0">
            <a:spAutoFit/>
          </a:bodyPr>
          <a:lstStyle/>
          <a:p>
            <a:endParaRPr lang="en-US"/>
          </a:p>
        </p:txBody>
      </p:sp>
      <p:pic>
        <p:nvPicPr>
          <p:cNvPr id="2" name="Picture 1"/>
          <p:cNvPicPr>
            <a:picLocks noChangeAspect="1"/>
          </p:cNvPicPr>
          <p:nvPr/>
        </p:nvPicPr>
        <p:blipFill>
          <a:blip r:embed="rId5"/>
          <a:stretch>
            <a:fillRect/>
          </a:stretch>
        </p:blipFill>
        <p:spPr>
          <a:xfrm>
            <a:off x="1036130" y="774068"/>
            <a:ext cx="7071045" cy="3594649"/>
          </a:xfrm>
          <a:prstGeom prst="rect">
            <a:avLst/>
          </a:prstGeom>
        </p:spPr>
      </p:pic>
      <p:pic>
        <p:nvPicPr>
          <p:cNvPr id="5" name="Picture 4"/>
          <p:cNvPicPr>
            <a:picLocks noChangeAspect="1"/>
          </p:cNvPicPr>
          <p:nvPr/>
        </p:nvPicPr>
        <p:blipFill>
          <a:blip r:embed="rId6"/>
          <a:stretch>
            <a:fillRect/>
          </a:stretch>
        </p:blipFill>
        <p:spPr>
          <a:xfrm>
            <a:off x="2860675" y="918210"/>
            <a:ext cx="3421380" cy="1143000"/>
          </a:xfrm>
          <a:prstGeom prst="rect">
            <a:avLst/>
          </a:prstGeom>
        </p:spPr>
      </p:pic>
      <p:pic>
        <p:nvPicPr>
          <p:cNvPr id="6" name="Picture 5"/>
          <p:cNvPicPr>
            <a:picLocks noChangeAspect="1"/>
          </p:cNvPicPr>
          <p:nvPr/>
        </p:nvPicPr>
        <p:blipFill>
          <a:blip r:embed="rId7"/>
          <a:stretch>
            <a:fillRect/>
          </a:stretch>
        </p:blipFill>
        <p:spPr>
          <a:xfrm>
            <a:off x="2860675" y="2844800"/>
            <a:ext cx="3048000" cy="120396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9</a:t>
            </a:fld>
            <a:endParaRPr lang="en-GB"/>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1000"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nodeType="clickEffect">
                                  <p:stCondLst>
                                    <p:cond delay="0"/>
                                  </p:stCondLst>
                                  <p:childTnLst>
                                    <p:set>
                                      <p:cBhvr>
                                        <p:cTn id="18" dur="1000"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2140</Words>
  <Application>Microsoft Office PowerPoint</Application>
  <PresentationFormat>On-screen Show (16:9)</PresentationFormat>
  <Paragraphs>318</Paragraphs>
  <Slides>53</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Roboto</vt:lpstr>
      <vt:lpstr>Wingdings</vt:lpstr>
      <vt:lpstr>Arial</vt:lpstr>
      <vt:lpstr>Times New Roman</vt:lpstr>
      <vt:lpstr>Roboto Black</vt:lpstr>
      <vt:lpstr>Segoe UI</vt:lpstr>
      <vt:lpstr>Simple Light</vt:lpstr>
      <vt:lpstr>Azure Functional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Functional</dc:title>
  <dc:creator/>
  <cp:lastModifiedBy>Chiến Đỗ</cp:lastModifiedBy>
  <cp:revision>418</cp:revision>
  <dcterms:created xsi:type="dcterms:W3CDTF">2022-07-12T08:12:00Z</dcterms:created>
  <dcterms:modified xsi:type="dcterms:W3CDTF">2022-10-23T10:00:05Z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4862C710C17E4F05AA717089F884629F</vt:lpwstr>
  </property>
  <property fmtid="{D5CDD505-2E9C-101B-9397-08002B2CF9AE}" pid="3" name="KSOProductBuildVer">
    <vt:lpwstr>1033-11.2.0.11306</vt:lpwstr>
  </property>
</Properties>
</file>